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xml" ContentType="application/vnd.openxmlformats-officedocument.drawingml.chart+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5"/>
  </p:notesMasterIdLst>
  <p:handoutMasterIdLst>
    <p:handoutMasterId r:id="rId46"/>
  </p:handoutMasterIdLst>
  <p:sldIdLst>
    <p:sldId id="256" r:id="rId2"/>
    <p:sldId id="312" r:id="rId3"/>
    <p:sldId id="313" r:id="rId4"/>
    <p:sldId id="314" r:id="rId5"/>
    <p:sldId id="315" r:id="rId6"/>
    <p:sldId id="316" r:id="rId7"/>
    <p:sldId id="299" r:id="rId8"/>
    <p:sldId id="300" r:id="rId9"/>
    <p:sldId id="286" r:id="rId10"/>
    <p:sldId id="317" r:id="rId11"/>
    <p:sldId id="289" r:id="rId12"/>
    <p:sldId id="302" r:id="rId13"/>
    <p:sldId id="298" r:id="rId14"/>
    <p:sldId id="303" r:id="rId15"/>
    <p:sldId id="287" r:id="rId16"/>
    <p:sldId id="296" r:id="rId17"/>
    <p:sldId id="297" r:id="rId18"/>
    <p:sldId id="290" r:id="rId19"/>
    <p:sldId id="288" r:id="rId20"/>
    <p:sldId id="304" r:id="rId21"/>
    <p:sldId id="318" r:id="rId22"/>
    <p:sldId id="305" r:id="rId23"/>
    <p:sldId id="307" r:id="rId24"/>
    <p:sldId id="308" r:id="rId25"/>
    <p:sldId id="306" r:id="rId26"/>
    <p:sldId id="295" r:id="rId27"/>
    <p:sldId id="285" r:id="rId28"/>
    <p:sldId id="294" r:id="rId29"/>
    <p:sldId id="327" r:id="rId30"/>
    <p:sldId id="292" r:id="rId31"/>
    <p:sldId id="301" r:id="rId32"/>
    <p:sldId id="309" r:id="rId33"/>
    <p:sldId id="293" r:id="rId34"/>
    <p:sldId id="320" r:id="rId35"/>
    <p:sldId id="319" r:id="rId36"/>
    <p:sldId id="321" r:id="rId37"/>
    <p:sldId id="322" r:id="rId38"/>
    <p:sldId id="323" r:id="rId39"/>
    <p:sldId id="324" r:id="rId40"/>
    <p:sldId id="325" r:id="rId41"/>
    <p:sldId id="326" r:id="rId42"/>
    <p:sldId id="311" r:id="rId43"/>
    <p:sldId id="310" r:id="rId4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frameSlides="1"/>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86054" autoAdjust="0"/>
  </p:normalViewPr>
  <p:slideViewPr>
    <p:cSldViewPr snapToGrid="0" snapToObjects="1">
      <p:cViewPr varScale="1">
        <p:scale>
          <a:sx n="109" d="100"/>
          <a:sy n="109" d="100"/>
        </p:scale>
        <p:origin x="2264" y="19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1" Type="http://schemas.openxmlformats.org/officeDocument/2006/relationships/oleObject" Target="../embeddings/oleObject1.bin"/></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2800" b="1" dirty="0">
                <a:solidFill>
                  <a:schemeClr val="tx1"/>
                </a:solidFill>
                <a:latin typeface="Comic Sans MS" panose="030F0702030302020204" pitchFamily="66" charset="0"/>
              </a:rPr>
              <a:t>Beach Litter</a:t>
            </a:r>
          </a:p>
        </c:rich>
      </c:tx>
      <c:overlay val="0"/>
      <c:spPr>
        <a:noFill/>
        <a:ln>
          <a:noFill/>
        </a:ln>
        <a:effectLst/>
      </c:spPr>
    </c:title>
    <c:autoTitleDeleted val="0"/>
    <c:plotArea>
      <c:layout/>
      <c:barChart>
        <c:barDir val="col"/>
        <c:grouping val="clustered"/>
        <c:varyColors val="0"/>
        <c:ser>
          <c:idx val="0"/>
          <c:order val="0"/>
          <c:tx>
            <c:v>Rubber</c:v>
          </c:tx>
          <c:spPr>
            <a:solidFill>
              <a:schemeClr val="accent1"/>
            </a:solidFill>
            <a:ln>
              <a:noFill/>
            </a:ln>
            <a:effectLst/>
          </c:spPr>
          <c:invertIfNegative val="0"/>
          <c:cat>
            <c:numRef>
              <c:f>'[lyme bay coastal region 2000-2016 Editted.xls]Sheet2'!$E$2:$E$12</c:f>
              <c:numCache>
                <c:formatCode>General</c:formatCode>
                <c:ptCount val="11"/>
                <c:pt idx="0">
                  <c:v>2006</c:v>
                </c:pt>
                <c:pt idx="1">
                  <c:v>2007</c:v>
                </c:pt>
                <c:pt idx="2">
                  <c:v>2008</c:v>
                </c:pt>
                <c:pt idx="3">
                  <c:v>2009</c:v>
                </c:pt>
                <c:pt idx="4">
                  <c:v>2010</c:v>
                </c:pt>
                <c:pt idx="5">
                  <c:v>2011</c:v>
                </c:pt>
                <c:pt idx="6">
                  <c:v>2012</c:v>
                </c:pt>
                <c:pt idx="7">
                  <c:v>2013</c:v>
                </c:pt>
                <c:pt idx="8">
                  <c:v>2014</c:v>
                </c:pt>
                <c:pt idx="9">
                  <c:v>2015</c:v>
                </c:pt>
              </c:numCache>
            </c:numRef>
          </c:cat>
          <c:val>
            <c:numRef>
              <c:f>'[lyme bay coastal region 2000-2016 Editted.xls]Sheet2'!$G$2:$G$11</c:f>
              <c:numCache>
                <c:formatCode>General</c:formatCode>
                <c:ptCount val="10"/>
                <c:pt idx="0">
                  <c:v>37</c:v>
                </c:pt>
                <c:pt idx="1">
                  <c:v>5</c:v>
                </c:pt>
                <c:pt idx="2">
                  <c:v>36</c:v>
                </c:pt>
                <c:pt idx="3">
                  <c:v>23</c:v>
                </c:pt>
                <c:pt idx="4">
                  <c:v>41</c:v>
                </c:pt>
                <c:pt idx="5">
                  <c:v>27</c:v>
                </c:pt>
                <c:pt idx="6">
                  <c:v>70</c:v>
                </c:pt>
                <c:pt idx="7">
                  <c:v>83</c:v>
                </c:pt>
                <c:pt idx="8">
                  <c:v>53</c:v>
                </c:pt>
                <c:pt idx="9">
                  <c:v>92</c:v>
                </c:pt>
              </c:numCache>
            </c:numRef>
          </c:val>
          <c:extLst>
            <c:ext xmlns:c16="http://schemas.microsoft.com/office/drawing/2014/chart" uri="{C3380CC4-5D6E-409C-BE32-E72D297353CC}">
              <c16:uniqueId val="{00000000-8091-4B88-8A1B-655E883C5CBE}"/>
            </c:ext>
          </c:extLst>
        </c:ser>
        <c:ser>
          <c:idx val="1"/>
          <c:order val="1"/>
          <c:tx>
            <c:v>Cloth</c:v>
          </c:tx>
          <c:spPr>
            <a:solidFill>
              <a:schemeClr val="accent2"/>
            </a:solidFill>
            <a:ln>
              <a:noFill/>
            </a:ln>
            <a:effectLst/>
          </c:spPr>
          <c:invertIfNegative val="0"/>
          <c:cat>
            <c:numRef>
              <c:f>'[lyme bay coastal region 2000-2016 Editted.xls]Sheet2'!$E$2:$E$12</c:f>
              <c:numCache>
                <c:formatCode>General</c:formatCode>
                <c:ptCount val="11"/>
                <c:pt idx="0">
                  <c:v>2006</c:v>
                </c:pt>
                <c:pt idx="1">
                  <c:v>2007</c:v>
                </c:pt>
                <c:pt idx="2">
                  <c:v>2008</c:v>
                </c:pt>
                <c:pt idx="3">
                  <c:v>2009</c:v>
                </c:pt>
                <c:pt idx="4">
                  <c:v>2010</c:v>
                </c:pt>
                <c:pt idx="5">
                  <c:v>2011</c:v>
                </c:pt>
                <c:pt idx="6">
                  <c:v>2012</c:v>
                </c:pt>
                <c:pt idx="7">
                  <c:v>2013</c:v>
                </c:pt>
                <c:pt idx="8">
                  <c:v>2014</c:v>
                </c:pt>
                <c:pt idx="9">
                  <c:v>2015</c:v>
                </c:pt>
              </c:numCache>
            </c:numRef>
          </c:cat>
          <c:val>
            <c:numRef>
              <c:f>'[lyme bay coastal region 2000-2016 Editted.xls]Sheet2'!$H$2:$H$11</c:f>
              <c:numCache>
                <c:formatCode>General</c:formatCode>
                <c:ptCount val="10"/>
                <c:pt idx="0">
                  <c:v>181</c:v>
                </c:pt>
                <c:pt idx="1">
                  <c:v>18</c:v>
                </c:pt>
                <c:pt idx="2">
                  <c:v>150</c:v>
                </c:pt>
                <c:pt idx="3">
                  <c:v>19</c:v>
                </c:pt>
                <c:pt idx="4">
                  <c:v>69</c:v>
                </c:pt>
                <c:pt idx="5">
                  <c:v>55</c:v>
                </c:pt>
                <c:pt idx="6">
                  <c:v>80</c:v>
                </c:pt>
                <c:pt idx="7">
                  <c:v>85</c:v>
                </c:pt>
                <c:pt idx="8">
                  <c:v>110</c:v>
                </c:pt>
                <c:pt idx="9">
                  <c:v>104</c:v>
                </c:pt>
              </c:numCache>
            </c:numRef>
          </c:val>
          <c:extLst>
            <c:ext xmlns:c16="http://schemas.microsoft.com/office/drawing/2014/chart" uri="{C3380CC4-5D6E-409C-BE32-E72D297353CC}">
              <c16:uniqueId val="{00000001-8091-4B88-8A1B-655E883C5CBE}"/>
            </c:ext>
          </c:extLst>
        </c:ser>
        <c:ser>
          <c:idx val="3"/>
          <c:order val="2"/>
          <c:tx>
            <c:v>Wood</c:v>
          </c:tx>
          <c:spPr>
            <a:solidFill>
              <a:schemeClr val="accent4"/>
            </a:solidFill>
            <a:ln>
              <a:noFill/>
            </a:ln>
            <a:effectLst/>
          </c:spPr>
          <c:invertIfNegative val="0"/>
          <c:cat>
            <c:numRef>
              <c:f>'[lyme bay coastal region 2000-2016 Editted.xls]Sheet2'!$E$2:$E$12</c:f>
              <c:numCache>
                <c:formatCode>General</c:formatCode>
                <c:ptCount val="11"/>
                <c:pt idx="0">
                  <c:v>2006</c:v>
                </c:pt>
                <c:pt idx="1">
                  <c:v>2007</c:v>
                </c:pt>
                <c:pt idx="2">
                  <c:v>2008</c:v>
                </c:pt>
                <c:pt idx="3">
                  <c:v>2009</c:v>
                </c:pt>
                <c:pt idx="4">
                  <c:v>2010</c:v>
                </c:pt>
                <c:pt idx="5">
                  <c:v>2011</c:v>
                </c:pt>
                <c:pt idx="6">
                  <c:v>2012</c:v>
                </c:pt>
                <c:pt idx="7">
                  <c:v>2013</c:v>
                </c:pt>
                <c:pt idx="8">
                  <c:v>2014</c:v>
                </c:pt>
                <c:pt idx="9">
                  <c:v>2015</c:v>
                </c:pt>
              </c:numCache>
            </c:numRef>
          </c:cat>
          <c:val>
            <c:numRef>
              <c:f>'[lyme bay coastal region 2000-2016 Editted.xls]Sheet2'!$J$2:$J$11</c:f>
              <c:numCache>
                <c:formatCode>General</c:formatCode>
                <c:ptCount val="10"/>
                <c:pt idx="0">
                  <c:v>23</c:v>
                </c:pt>
                <c:pt idx="1">
                  <c:v>21</c:v>
                </c:pt>
                <c:pt idx="2">
                  <c:v>52</c:v>
                </c:pt>
                <c:pt idx="3">
                  <c:v>36</c:v>
                </c:pt>
                <c:pt idx="4">
                  <c:v>103</c:v>
                </c:pt>
                <c:pt idx="5">
                  <c:v>48</c:v>
                </c:pt>
                <c:pt idx="6">
                  <c:v>88</c:v>
                </c:pt>
                <c:pt idx="7">
                  <c:v>105</c:v>
                </c:pt>
                <c:pt idx="8">
                  <c:v>130</c:v>
                </c:pt>
                <c:pt idx="9">
                  <c:v>131</c:v>
                </c:pt>
              </c:numCache>
            </c:numRef>
          </c:val>
          <c:extLst>
            <c:ext xmlns:c16="http://schemas.microsoft.com/office/drawing/2014/chart" uri="{C3380CC4-5D6E-409C-BE32-E72D297353CC}">
              <c16:uniqueId val="{00000002-8091-4B88-8A1B-655E883C5CBE}"/>
            </c:ext>
          </c:extLst>
        </c:ser>
        <c:ser>
          <c:idx val="4"/>
          <c:order val="3"/>
          <c:tx>
            <c:v>Metal</c:v>
          </c:tx>
          <c:spPr>
            <a:solidFill>
              <a:schemeClr val="accent5"/>
            </a:solidFill>
            <a:ln>
              <a:noFill/>
            </a:ln>
            <a:effectLst/>
          </c:spPr>
          <c:invertIfNegative val="0"/>
          <c:cat>
            <c:numRef>
              <c:f>'[lyme bay coastal region 2000-2016 Editted.xls]Sheet2'!$E$2:$E$12</c:f>
              <c:numCache>
                <c:formatCode>General</c:formatCode>
                <c:ptCount val="11"/>
                <c:pt idx="0">
                  <c:v>2006</c:v>
                </c:pt>
                <c:pt idx="1">
                  <c:v>2007</c:v>
                </c:pt>
                <c:pt idx="2">
                  <c:v>2008</c:v>
                </c:pt>
                <c:pt idx="3">
                  <c:v>2009</c:v>
                </c:pt>
                <c:pt idx="4">
                  <c:v>2010</c:v>
                </c:pt>
                <c:pt idx="5">
                  <c:v>2011</c:v>
                </c:pt>
                <c:pt idx="6">
                  <c:v>2012</c:v>
                </c:pt>
                <c:pt idx="7">
                  <c:v>2013</c:v>
                </c:pt>
                <c:pt idx="8">
                  <c:v>2014</c:v>
                </c:pt>
                <c:pt idx="9">
                  <c:v>2015</c:v>
                </c:pt>
              </c:numCache>
            </c:numRef>
          </c:cat>
          <c:val>
            <c:numRef>
              <c:f>'[lyme bay coastal region 2000-2016 Editted.xls]Sheet2'!$K$2:$K$11</c:f>
              <c:numCache>
                <c:formatCode>General</c:formatCode>
                <c:ptCount val="10"/>
                <c:pt idx="0">
                  <c:v>80</c:v>
                </c:pt>
                <c:pt idx="1">
                  <c:v>22</c:v>
                </c:pt>
                <c:pt idx="2">
                  <c:v>63</c:v>
                </c:pt>
                <c:pt idx="3">
                  <c:v>73</c:v>
                </c:pt>
                <c:pt idx="4">
                  <c:v>162</c:v>
                </c:pt>
                <c:pt idx="5">
                  <c:v>142</c:v>
                </c:pt>
                <c:pt idx="6">
                  <c:v>128</c:v>
                </c:pt>
                <c:pt idx="7">
                  <c:v>169</c:v>
                </c:pt>
                <c:pt idx="8">
                  <c:v>241</c:v>
                </c:pt>
                <c:pt idx="9">
                  <c:v>254</c:v>
                </c:pt>
              </c:numCache>
            </c:numRef>
          </c:val>
          <c:extLst>
            <c:ext xmlns:c16="http://schemas.microsoft.com/office/drawing/2014/chart" uri="{C3380CC4-5D6E-409C-BE32-E72D297353CC}">
              <c16:uniqueId val="{00000003-8091-4B88-8A1B-655E883C5CBE}"/>
            </c:ext>
          </c:extLst>
        </c:ser>
        <c:ser>
          <c:idx val="5"/>
          <c:order val="4"/>
          <c:tx>
            <c:v>Glass</c:v>
          </c:tx>
          <c:spPr>
            <a:solidFill>
              <a:schemeClr val="accent6"/>
            </a:solidFill>
            <a:ln>
              <a:noFill/>
            </a:ln>
            <a:effectLst/>
          </c:spPr>
          <c:invertIfNegative val="0"/>
          <c:cat>
            <c:numRef>
              <c:f>'[lyme bay coastal region 2000-2016 Editted.xls]Sheet2'!$E$2:$E$12</c:f>
              <c:numCache>
                <c:formatCode>General</c:formatCode>
                <c:ptCount val="11"/>
                <c:pt idx="0">
                  <c:v>2006</c:v>
                </c:pt>
                <c:pt idx="1">
                  <c:v>2007</c:v>
                </c:pt>
                <c:pt idx="2">
                  <c:v>2008</c:v>
                </c:pt>
                <c:pt idx="3">
                  <c:v>2009</c:v>
                </c:pt>
                <c:pt idx="4">
                  <c:v>2010</c:v>
                </c:pt>
                <c:pt idx="5">
                  <c:v>2011</c:v>
                </c:pt>
                <c:pt idx="6">
                  <c:v>2012</c:v>
                </c:pt>
                <c:pt idx="7">
                  <c:v>2013</c:v>
                </c:pt>
                <c:pt idx="8">
                  <c:v>2014</c:v>
                </c:pt>
                <c:pt idx="9">
                  <c:v>2015</c:v>
                </c:pt>
              </c:numCache>
            </c:numRef>
          </c:cat>
          <c:val>
            <c:numRef>
              <c:f>'[lyme bay coastal region 2000-2016 Editted.xls]Sheet2'!$L$2:$L$11</c:f>
              <c:numCache>
                <c:formatCode>General</c:formatCode>
                <c:ptCount val="10"/>
                <c:pt idx="0">
                  <c:v>1</c:v>
                </c:pt>
                <c:pt idx="1">
                  <c:v>5</c:v>
                </c:pt>
                <c:pt idx="2">
                  <c:v>43</c:v>
                </c:pt>
                <c:pt idx="3">
                  <c:v>12</c:v>
                </c:pt>
                <c:pt idx="4">
                  <c:v>19</c:v>
                </c:pt>
                <c:pt idx="5">
                  <c:v>6</c:v>
                </c:pt>
                <c:pt idx="6">
                  <c:v>39</c:v>
                </c:pt>
                <c:pt idx="7">
                  <c:v>26</c:v>
                </c:pt>
                <c:pt idx="8">
                  <c:v>9</c:v>
                </c:pt>
                <c:pt idx="9">
                  <c:v>15</c:v>
                </c:pt>
              </c:numCache>
            </c:numRef>
          </c:val>
          <c:extLst>
            <c:ext xmlns:c16="http://schemas.microsoft.com/office/drawing/2014/chart" uri="{C3380CC4-5D6E-409C-BE32-E72D297353CC}">
              <c16:uniqueId val="{00000004-8091-4B88-8A1B-655E883C5CBE}"/>
            </c:ext>
          </c:extLst>
        </c:ser>
        <c:dLbls>
          <c:showLegendKey val="0"/>
          <c:showVal val="0"/>
          <c:showCatName val="0"/>
          <c:showSerName val="0"/>
          <c:showPercent val="0"/>
          <c:showBubbleSize val="0"/>
        </c:dLbls>
        <c:gapWidth val="219"/>
        <c:overlap val="-27"/>
        <c:axId val="2075646376"/>
        <c:axId val="2065859192"/>
      </c:barChart>
      <c:catAx>
        <c:axId val="2075646376"/>
        <c:scaling>
          <c:orientation val="minMax"/>
        </c:scaling>
        <c:delete val="0"/>
        <c:axPos val="b"/>
        <c:majorGridlines/>
        <c:title>
          <c:tx>
            <c:rich>
              <a:bodyPr/>
              <a:lstStyle/>
              <a:p>
                <a:pPr>
                  <a:defRPr sz="2000" b="1" i="0" u="none" strike="noStrike" baseline="0">
                    <a:solidFill>
                      <a:srgbClr val="000000"/>
                    </a:solidFill>
                    <a:latin typeface="Comic Sans MS"/>
                    <a:ea typeface="Comic Sans MS"/>
                    <a:cs typeface="Comic Sans MS"/>
                  </a:defRPr>
                </a:pPr>
                <a:r>
                  <a:rPr lang="en-GB"/>
                  <a:t>Year</a:t>
                </a:r>
              </a:p>
            </c:rich>
          </c:tx>
          <c:overlay val="0"/>
          <c:spPr>
            <a:noFill/>
            <a:ln>
              <a:noFill/>
            </a:ln>
            <a:effectLst/>
          </c:sp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Comic Sans MS" panose="030F0702030302020204" pitchFamily="66" charset="0"/>
                <a:ea typeface="+mn-ea"/>
                <a:cs typeface="+mn-cs"/>
              </a:defRPr>
            </a:pPr>
            <a:endParaRPr lang="en-US"/>
          </a:p>
        </c:txPr>
        <c:crossAx val="2065859192"/>
        <c:crosses val="autoZero"/>
        <c:auto val="1"/>
        <c:lblAlgn val="ctr"/>
        <c:lblOffset val="100"/>
        <c:noMultiLvlLbl val="0"/>
      </c:catAx>
      <c:valAx>
        <c:axId val="2065859192"/>
        <c:scaling>
          <c:orientation val="minMax"/>
          <c:max val="275"/>
        </c:scaling>
        <c:delete val="0"/>
        <c:axPos val="l"/>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title>
          <c:tx>
            <c:rich>
              <a:bodyPr/>
              <a:lstStyle/>
              <a:p>
                <a:pPr>
                  <a:defRPr sz="2000" b="1" i="0" u="none" strike="noStrike" baseline="0">
                    <a:solidFill>
                      <a:srgbClr val="000000"/>
                    </a:solidFill>
                    <a:latin typeface="Comic Sans MS"/>
                    <a:ea typeface="Comic Sans MS"/>
                    <a:cs typeface="Comic Sans MS"/>
                  </a:defRPr>
                </a:pPr>
                <a:r>
                  <a:rPr lang="en-GB"/>
                  <a:t>Number of items found</a:t>
                </a:r>
              </a:p>
            </c:rich>
          </c:tx>
          <c:layout>
            <c:manualLayout>
              <c:xMode val="edge"/>
              <c:yMode val="edge"/>
              <c:x val="0"/>
              <c:y val="0.27049633303502302"/>
            </c:manualLayout>
          </c:layout>
          <c:overlay val="0"/>
          <c:spPr>
            <a:noFill/>
            <a:ln>
              <a:noFill/>
            </a:ln>
            <a:effectLst/>
          </c:sp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Comic Sans MS" panose="030F0702030302020204" pitchFamily="66" charset="0"/>
                <a:ea typeface="+mn-ea"/>
                <a:cs typeface="+mn-cs"/>
              </a:defRPr>
            </a:pPr>
            <a:endParaRPr lang="en-US"/>
          </a:p>
        </c:txPr>
        <c:crossAx val="2075646376"/>
        <c:crosses val="autoZero"/>
        <c:crossBetween val="between"/>
        <c:majorUnit val="25"/>
      </c:valAx>
      <c:spPr>
        <a:noFill/>
        <a:ln w="25400">
          <a:noFill/>
        </a:ln>
      </c:spPr>
    </c:plotArea>
    <c:legend>
      <c:legendPos val="r"/>
      <c:overlay val="0"/>
      <c:spPr>
        <a:noFill/>
        <a:ln>
          <a:noFill/>
        </a:ln>
        <a:effectLst/>
      </c:spPr>
      <c:txPr>
        <a:bodyPr rot="0" spcFirstLastPara="1" vertOverflow="ellipsis" vert="horz" wrap="square" anchor="ctr" anchorCtr="1"/>
        <a:lstStyle/>
        <a:p>
          <a:pPr>
            <a:defRPr sz="1400" b="0" i="0" u="none" strike="noStrike" kern="1200" baseline="0">
              <a:solidFill>
                <a:sysClr val="windowText" lastClr="000000"/>
              </a:solidFill>
              <a:latin typeface="Comic Sans MS" panose="030F0702030302020204" pitchFamily="66" charset="0"/>
              <a:ea typeface="+mn-ea"/>
              <a:cs typeface="+mn-cs"/>
            </a:defRPr>
          </a:pPr>
          <a:endParaRPr lang="en-US"/>
        </a:p>
      </c:txPr>
    </c:legend>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280E79F-1F3B-3042-A6E7-8224D9C05C0C}" type="datetimeFigureOut">
              <a:rPr lang="en-US" smtClean="0"/>
              <a:t>6/22/21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7221BB9-D1C6-1F4B-BCA7-C7C9890C6741}" type="slidenum">
              <a:rPr lang="en-US" smtClean="0"/>
              <a:t>‹#›</a:t>
            </a:fld>
            <a:endParaRPr lang="en-US"/>
          </a:p>
        </p:txBody>
      </p:sp>
    </p:spTree>
    <p:extLst>
      <p:ext uri="{BB962C8B-B14F-4D97-AF65-F5344CB8AC3E}">
        <p14:creationId xmlns:p14="http://schemas.microsoft.com/office/powerpoint/2010/main" val="367492792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831C81-0A70-6C47-ADDE-F016A7B657D5}" type="datetimeFigureOut">
              <a:rPr lang="en-US" smtClean="0"/>
              <a:t>6/22/21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7E9CFB3-504D-2A44-929C-A0F0739D616E}" type="slidenum">
              <a:rPr lang="en-US" smtClean="0"/>
              <a:t>‹#›</a:t>
            </a:fld>
            <a:endParaRPr lang="en-US"/>
          </a:p>
        </p:txBody>
      </p:sp>
    </p:spTree>
    <p:extLst>
      <p:ext uri="{BB962C8B-B14F-4D97-AF65-F5344CB8AC3E}">
        <p14:creationId xmlns:p14="http://schemas.microsoft.com/office/powerpoint/2010/main" val="119214648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7E9CFB3-504D-2A44-929C-A0F0739D616E}" type="slidenum">
              <a:rPr lang="en-US" smtClean="0"/>
              <a:t>1</a:t>
            </a:fld>
            <a:endParaRPr lang="en-US"/>
          </a:p>
        </p:txBody>
      </p:sp>
    </p:spTree>
    <p:extLst>
      <p:ext uri="{BB962C8B-B14F-4D97-AF65-F5344CB8AC3E}">
        <p14:creationId xmlns:p14="http://schemas.microsoft.com/office/powerpoint/2010/main" val="9492989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7E9CFB3-504D-2A44-929C-A0F0739D616E}" type="slidenum">
              <a:rPr lang="en-US" smtClean="0"/>
              <a:t>15</a:t>
            </a:fld>
            <a:endParaRPr lang="en-US"/>
          </a:p>
        </p:txBody>
      </p:sp>
    </p:spTree>
    <p:extLst>
      <p:ext uri="{BB962C8B-B14F-4D97-AF65-F5344CB8AC3E}">
        <p14:creationId xmlns:p14="http://schemas.microsoft.com/office/powerpoint/2010/main" val="32235237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7E9CFB3-504D-2A44-929C-A0F0739D616E}" type="slidenum">
              <a:rPr lang="en-US" smtClean="0"/>
              <a:t>16</a:t>
            </a:fld>
            <a:endParaRPr lang="en-US"/>
          </a:p>
        </p:txBody>
      </p:sp>
    </p:spTree>
    <p:extLst>
      <p:ext uri="{BB962C8B-B14F-4D97-AF65-F5344CB8AC3E}">
        <p14:creationId xmlns:p14="http://schemas.microsoft.com/office/powerpoint/2010/main" val="32235237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7E9CFB3-504D-2A44-929C-A0F0739D616E}" type="slidenum">
              <a:rPr lang="en-US" smtClean="0"/>
              <a:t>17</a:t>
            </a:fld>
            <a:endParaRPr lang="en-US"/>
          </a:p>
        </p:txBody>
      </p:sp>
    </p:spTree>
    <p:extLst>
      <p:ext uri="{BB962C8B-B14F-4D97-AF65-F5344CB8AC3E}">
        <p14:creationId xmlns:p14="http://schemas.microsoft.com/office/powerpoint/2010/main" val="32235237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dirty="0"/>
              <a:t>It is impossible to say how much plastic is in the sea.</a:t>
            </a:r>
            <a:r>
              <a:rPr lang="en-GB" baseline="0" dirty="0"/>
              <a:t> We can only go from the data we have. This is collected during beach cleans so gives a good overview but is not absolute in terms of numbers of items or types of items. The graph shown is of data from Seaton beach only.</a:t>
            </a:r>
            <a:endParaRPr lang="en-GB" dirty="0"/>
          </a:p>
        </p:txBody>
      </p:sp>
      <p:sp>
        <p:nvSpPr>
          <p:cNvPr id="4" name="Slide Number Placeholder 3"/>
          <p:cNvSpPr>
            <a:spLocks noGrp="1"/>
          </p:cNvSpPr>
          <p:nvPr>
            <p:ph type="sldNum" sz="quarter" idx="10"/>
          </p:nvPr>
        </p:nvSpPr>
        <p:spPr/>
        <p:txBody>
          <a:bodyPr/>
          <a:lstStyle/>
          <a:p>
            <a:fld id="{57E9CFB3-504D-2A44-929C-A0F0739D616E}" type="slidenum">
              <a:rPr lang="en-US" smtClean="0"/>
              <a:t>18</a:t>
            </a:fld>
            <a:endParaRPr lang="en-US"/>
          </a:p>
        </p:txBody>
      </p:sp>
    </p:spTree>
    <p:extLst>
      <p:ext uri="{BB962C8B-B14F-4D97-AF65-F5344CB8AC3E}">
        <p14:creationId xmlns:p14="http://schemas.microsoft.com/office/powerpoint/2010/main" val="39064379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err="1"/>
              <a:t>Microbeads</a:t>
            </a:r>
            <a:r>
              <a:rPr lang="en-GB" baseline="0" dirty="0"/>
              <a:t> can be toxic in the water. They may be mistakenly eaten by filter feeders which can have a knock on effect in the food chain.</a:t>
            </a:r>
          </a:p>
        </p:txBody>
      </p:sp>
      <p:sp>
        <p:nvSpPr>
          <p:cNvPr id="4" name="Slide Number Placeholder 3"/>
          <p:cNvSpPr>
            <a:spLocks noGrp="1"/>
          </p:cNvSpPr>
          <p:nvPr>
            <p:ph type="sldNum" sz="quarter" idx="10"/>
          </p:nvPr>
        </p:nvSpPr>
        <p:spPr/>
        <p:txBody>
          <a:bodyPr/>
          <a:lstStyle/>
          <a:p>
            <a:fld id="{57E9CFB3-504D-2A44-929C-A0F0739D616E}" type="slidenum">
              <a:rPr lang="en-US" smtClean="0"/>
              <a:t>19</a:t>
            </a:fld>
            <a:endParaRPr lang="en-US"/>
          </a:p>
        </p:txBody>
      </p:sp>
    </p:spTree>
    <p:extLst>
      <p:ext uri="{BB962C8B-B14F-4D97-AF65-F5344CB8AC3E}">
        <p14:creationId xmlns:p14="http://schemas.microsoft.com/office/powerpoint/2010/main" val="33458161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Plastic bags can be ingested by seabirds including fulmars, dolphins and seals, they can be mistaken for jelly fish and they can also cause entanglement.</a:t>
            </a:r>
          </a:p>
        </p:txBody>
      </p:sp>
      <p:sp>
        <p:nvSpPr>
          <p:cNvPr id="4" name="Slide Number Placeholder 3"/>
          <p:cNvSpPr>
            <a:spLocks noGrp="1"/>
          </p:cNvSpPr>
          <p:nvPr>
            <p:ph type="sldNum" sz="quarter" idx="10"/>
          </p:nvPr>
        </p:nvSpPr>
        <p:spPr/>
        <p:txBody>
          <a:bodyPr/>
          <a:lstStyle/>
          <a:p>
            <a:fld id="{57E9CFB3-504D-2A44-929C-A0F0739D616E}" type="slidenum">
              <a:rPr lang="en-US" smtClean="0"/>
              <a:t>20</a:t>
            </a:fld>
            <a:endParaRPr lang="en-US"/>
          </a:p>
        </p:txBody>
      </p:sp>
    </p:spTree>
    <p:extLst>
      <p:ext uri="{BB962C8B-B14F-4D97-AF65-F5344CB8AC3E}">
        <p14:creationId xmlns:p14="http://schemas.microsoft.com/office/powerpoint/2010/main" val="33458161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Plastic bags can be ingested by seabirds including fulmars, dolphins and seals, they can be mistaken for jelly fish and they can also cause entanglement.</a:t>
            </a:r>
          </a:p>
        </p:txBody>
      </p:sp>
      <p:sp>
        <p:nvSpPr>
          <p:cNvPr id="4" name="Slide Number Placeholder 3"/>
          <p:cNvSpPr>
            <a:spLocks noGrp="1"/>
          </p:cNvSpPr>
          <p:nvPr>
            <p:ph type="sldNum" sz="quarter" idx="10"/>
          </p:nvPr>
        </p:nvSpPr>
        <p:spPr/>
        <p:txBody>
          <a:bodyPr/>
          <a:lstStyle/>
          <a:p>
            <a:fld id="{57E9CFB3-504D-2A44-929C-A0F0739D616E}" type="slidenum">
              <a:rPr lang="en-US" smtClean="0"/>
              <a:t>21</a:t>
            </a:fld>
            <a:endParaRPr lang="en-US"/>
          </a:p>
        </p:txBody>
      </p:sp>
    </p:spTree>
    <p:extLst>
      <p:ext uri="{BB962C8B-B14F-4D97-AF65-F5344CB8AC3E}">
        <p14:creationId xmlns:p14="http://schemas.microsoft.com/office/powerpoint/2010/main" val="33458161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Fishing nets can cause entanglement of sea birds including gannets</a:t>
            </a:r>
            <a:r>
              <a:rPr lang="en-GB" baseline="0" dirty="0"/>
              <a:t>, marine mammals (seals and dolphins) and fish and crabs</a:t>
            </a:r>
          </a:p>
        </p:txBody>
      </p:sp>
      <p:sp>
        <p:nvSpPr>
          <p:cNvPr id="4" name="Slide Number Placeholder 3"/>
          <p:cNvSpPr>
            <a:spLocks noGrp="1"/>
          </p:cNvSpPr>
          <p:nvPr>
            <p:ph type="sldNum" sz="quarter" idx="10"/>
          </p:nvPr>
        </p:nvSpPr>
        <p:spPr/>
        <p:txBody>
          <a:bodyPr/>
          <a:lstStyle/>
          <a:p>
            <a:fld id="{57E9CFB3-504D-2A44-929C-A0F0739D616E}" type="slidenum">
              <a:rPr lang="en-US" smtClean="0"/>
              <a:t>22</a:t>
            </a:fld>
            <a:endParaRPr lang="en-US"/>
          </a:p>
        </p:txBody>
      </p:sp>
    </p:spTree>
    <p:extLst>
      <p:ext uri="{BB962C8B-B14F-4D97-AF65-F5344CB8AC3E}">
        <p14:creationId xmlns:p14="http://schemas.microsoft.com/office/powerpoint/2010/main" val="33458161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GB" dirty="0"/>
          </a:p>
        </p:txBody>
      </p:sp>
      <p:sp>
        <p:nvSpPr>
          <p:cNvPr id="4" name="Slide Number Placeholder 3"/>
          <p:cNvSpPr>
            <a:spLocks noGrp="1"/>
          </p:cNvSpPr>
          <p:nvPr>
            <p:ph type="sldNum" sz="quarter" idx="10"/>
          </p:nvPr>
        </p:nvSpPr>
        <p:spPr/>
        <p:txBody>
          <a:bodyPr/>
          <a:lstStyle/>
          <a:p>
            <a:fld id="{57E9CFB3-504D-2A44-929C-A0F0739D616E}" type="slidenum">
              <a:rPr lang="en-US" smtClean="0"/>
              <a:t>26</a:t>
            </a:fld>
            <a:endParaRPr lang="en-US"/>
          </a:p>
        </p:txBody>
      </p:sp>
    </p:spTree>
    <p:extLst>
      <p:ext uri="{BB962C8B-B14F-4D97-AF65-F5344CB8AC3E}">
        <p14:creationId xmlns:p14="http://schemas.microsoft.com/office/powerpoint/2010/main" val="39064379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E9CFB3-504D-2A44-929C-A0F0739D616E}" type="slidenum">
              <a:rPr lang="en-US" smtClean="0"/>
              <a:t>27</a:t>
            </a:fld>
            <a:endParaRPr lang="en-US"/>
          </a:p>
        </p:txBody>
      </p:sp>
    </p:spTree>
    <p:extLst>
      <p:ext uri="{BB962C8B-B14F-4D97-AF65-F5344CB8AC3E}">
        <p14:creationId xmlns:p14="http://schemas.microsoft.com/office/powerpoint/2010/main" val="31799266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7E9CFB3-504D-2A44-929C-A0F0739D616E}" type="slidenum">
              <a:rPr lang="en-US" smtClean="0"/>
              <a:t>7</a:t>
            </a:fld>
            <a:endParaRPr lang="en-US"/>
          </a:p>
        </p:txBody>
      </p:sp>
    </p:spTree>
    <p:extLst>
      <p:ext uri="{BB962C8B-B14F-4D97-AF65-F5344CB8AC3E}">
        <p14:creationId xmlns:p14="http://schemas.microsoft.com/office/powerpoint/2010/main" val="31799266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a:p>
        </p:txBody>
      </p:sp>
      <p:sp>
        <p:nvSpPr>
          <p:cNvPr id="4" name="Slide Number Placeholder 3"/>
          <p:cNvSpPr>
            <a:spLocks noGrp="1"/>
          </p:cNvSpPr>
          <p:nvPr>
            <p:ph type="sldNum" sz="quarter" idx="10"/>
          </p:nvPr>
        </p:nvSpPr>
        <p:spPr/>
        <p:txBody>
          <a:bodyPr/>
          <a:lstStyle/>
          <a:p>
            <a:fld id="{57E9CFB3-504D-2A44-929C-A0F0739D616E}" type="slidenum">
              <a:rPr lang="en-US" smtClean="0"/>
              <a:t>28</a:t>
            </a:fld>
            <a:endParaRPr lang="en-US"/>
          </a:p>
        </p:txBody>
      </p:sp>
    </p:spTree>
    <p:extLst>
      <p:ext uri="{BB962C8B-B14F-4D97-AF65-F5344CB8AC3E}">
        <p14:creationId xmlns:p14="http://schemas.microsoft.com/office/powerpoint/2010/main" val="39064379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GB" baseline="0" dirty="0"/>
          </a:p>
        </p:txBody>
      </p:sp>
      <p:sp>
        <p:nvSpPr>
          <p:cNvPr id="4" name="Slide Number Placeholder 3"/>
          <p:cNvSpPr>
            <a:spLocks noGrp="1"/>
          </p:cNvSpPr>
          <p:nvPr>
            <p:ph type="sldNum" sz="quarter" idx="10"/>
          </p:nvPr>
        </p:nvSpPr>
        <p:spPr/>
        <p:txBody>
          <a:bodyPr/>
          <a:lstStyle/>
          <a:p>
            <a:fld id="{57E9CFB3-504D-2A44-929C-A0F0739D616E}" type="slidenum">
              <a:rPr lang="en-US" smtClean="0"/>
              <a:t>29</a:t>
            </a:fld>
            <a:endParaRPr lang="en-US"/>
          </a:p>
        </p:txBody>
      </p:sp>
    </p:spTree>
    <p:extLst>
      <p:ext uri="{BB962C8B-B14F-4D97-AF65-F5344CB8AC3E}">
        <p14:creationId xmlns:p14="http://schemas.microsoft.com/office/powerpoint/2010/main" val="7721114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a:p>
        </p:txBody>
      </p:sp>
      <p:sp>
        <p:nvSpPr>
          <p:cNvPr id="4" name="Slide Number Placeholder 3"/>
          <p:cNvSpPr>
            <a:spLocks noGrp="1"/>
          </p:cNvSpPr>
          <p:nvPr>
            <p:ph type="sldNum" sz="quarter" idx="10"/>
          </p:nvPr>
        </p:nvSpPr>
        <p:spPr/>
        <p:txBody>
          <a:bodyPr/>
          <a:lstStyle/>
          <a:p>
            <a:fld id="{57E9CFB3-504D-2A44-929C-A0F0739D616E}" type="slidenum">
              <a:rPr lang="en-US" smtClean="0"/>
              <a:t>30</a:t>
            </a:fld>
            <a:endParaRPr lang="en-US"/>
          </a:p>
        </p:txBody>
      </p:sp>
    </p:spTree>
    <p:extLst>
      <p:ext uri="{BB962C8B-B14F-4D97-AF65-F5344CB8AC3E}">
        <p14:creationId xmlns:p14="http://schemas.microsoft.com/office/powerpoint/2010/main" val="39064379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a:p>
        </p:txBody>
      </p:sp>
      <p:sp>
        <p:nvSpPr>
          <p:cNvPr id="4" name="Slide Number Placeholder 3"/>
          <p:cNvSpPr>
            <a:spLocks noGrp="1"/>
          </p:cNvSpPr>
          <p:nvPr>
            <p:ph type="sldNum" sz="quarter" idx="10"/>
          </p:nvPr>
        </p:nvSpPr>
        <p:spPr/>
        <p:txBody>
          <a:bodyPr/>
          <a:lstStyle/>
          <a:p>
            <a:fld id="{57E9CFB3-504D-2A44-929C-A0F0739D616E}" type="slidenum">
              <a:rPr lang="en-US" smtClean="0"/>
              <a:t>31</a:t>
            </a:fld>
            <a:endParaRPr lang="en-US"/>
          </a:p>
        </p:txBody>
      </p:sp>
    </p:spTree>
    <p:extLst>
      <p:ext uri="{BB962C8B-B14F-4D97-AF65-F5344CB8AC3E}">
        <p14:creationId xmlns:p14="http://schemas.microsoft.com/office/powerpoint/2010/main" val="39064379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a:p>
        </p:txBody>
      </p:sp>
      <p:sp>
        <p:nvSpPr>
          <p:cNvPr id="4" name="Slide Number Placeholder 3"/>
          <p:cNvSpPr>
            <a:spLocks noGrp="1"/>
          </p:cNvSpPr>
          <p:nvPr>
            <p:ph type="sldNum" sz="quarter" idx="10"/>
          </p:nvPr>
        </p:nvSpPr>
        <p:spPr/>
        <p:txBody>
          <a:bodyPr/>
          <a:lstStyle/>
          <a:p>
            <a:fld id="{57E9CFB3-504D-2A44-929C-A0F0739D616E}" type="slidenum">
              <a:rPr lang="en-US" smtClean="0"/>
              <a:t>32</a:t>
            </a:fld>
            <a:endParaRPr lang="en-US"/>
          </a:p>
        </p:txBody>
      </p:sp>
    </p:spTree>
    <p:extLst>
      <p:ext uri="{BB962C8B-B14F-4D97-AF65-F5344CB8AC3E}">
        <p14:creationId xmlns:p14="http://schemas.microsoft.com/office/powerpoint/2010/main" val="39064379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a:p>
        </p:txBody>
      </p:sp>
      <p:sp>
        <p:nvSpPr>
          <p:cNvPr id="4" name="Slide Number Placeholder 3"/>
          <p:cNvSpPr>
            <a:spLocks noGrp="1"/>
          </p:cNvSpPr>
          <p:nvPr>
            <p:ph type="sldNum" sz="quarter" idx="10"/>
          </p:nvPr>
        </p:nvSpPr>
        <p:spPr/>
        <p:txBody>
          <a:bodyPr/>
          <a:lstStyle/>
          <a:p>
            <a:fld id="{57E9CFB3-504D-2A44-929C-A0F0739D616E}" type="slidenum">
              <a:rPr lang="en-US" smtClean="0"/>
              <a:t>33</a:t>
            </a:fld>
            <a:endParaRPr lang="en-US"/>
          </a:p>
        </p:txBody>
      </p:sp>
    </p:spTree>
    <p:extLst>
      <p:ext uri="{BB962C8B-B14F-4D97-AF65-F5344CB8AC3E}">
        <p14:creationId xmlns:p14="http://schemas.microsoft.com/office/powerpoint/2010/main" val="39064379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a:p>
        </p:txBody>
      </p:sp>
      <p:sp>
        <p:nvSpPr>
          <p:cNvPr id="4" name="Slide Number Placeholder 3"/>
          <p:cNvSpPr>
            <a:spLocks noGrp="1"/>
          </p:cNvSpPr>
          <p:nvPr>
            <p:ph type="sldNum" sz="quarter" idx="10"/>
          </p:nvPr>
        </p:nvSpPr>
        <p:spPr/>
        <p:txBody>
          <a:bodyPr/>
          <a:lstStyle/>
          <a:p>
            <a:fld id="{57E9CFB3-504D-2A44-929C-A0F0739D616E}" type="slidenum">
              <a:rPr lang="en-US" smtClean="0"/>
              <a:t>42</a:t>
            </a:fld>
            <a:endParaRPr lang="en-US"/>
          </a:p>
        </p:txBody>
      </p:sp>
    </p:spTree>
    <p:extLst>
      <p:ext uri="{BB962C8B-B14F-4D97-AF65-F5344CB8AC3E}">
        <p14:creationId xmlns:p14="http://schemas.microsoft.com/office/powerpoint/2010/main" val="39064379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baseline="0" dirty="0"/>
          </a:p>
        </p:txBody>
      </p:sp>
      <p:sp>
        <p:nvSpPr>
          <p:cNvPr id="4" name="Slide Number Placeholder 3"/>
          <p:cNvSpPr>
            <a:spLocks noGrp="1"/>
          </p:cNvSpPr>
          <p:nvPr>
            <p:ph type="sldNum" sz="quarter" idx="10"/>
          </p:nvPr>
        </p:nvSpPr>
        <p:spPr/>
        <p:txBody>
          <a:bodyPr/>
          <a:lstStyle/>
          <a:p>
            <a:fld id="{57E9CFB3-504D-2A44-929C-A0F0739D616E}" type="slidenum">
              <a:rPr lang="en-US" smtClean="0"/>
              <a:t>43</a:t>
            </a:fld>
            <a:endParaRPr lang="en-US"/>
          </a:p>
        </p:txBody>
      </p:sp>
    </p:spTree>
    <p:extLst>
      <p:ext uri="{BB962C8B-B14F-4D97-AF65-F5344CB8AC3E}">
        <p14:creationId xmlns:p14="http://schemas.microsoft.com/office/powerpoint/2010/main" val="19510830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E9CFB3-504D-2A44-929C-A0F0739D616E}" type="slidenum">
              <a:rPr lang="en-US" smtClean="0"/>
              <a:t>8</a:t>
            </a:fld>
            <a:endParaRPr lang="en-US"/>
          </a:p>
        </p:txBody>
      </p:sp>
    </p:spTree>
    <p:extLst>
      <p:ext uri="{BB962C8B-B14F-4D97-AF65-F5344CB8AC3E}">
        <p14:creationId xmlns:p14="http://schemas.microsoft.com/office/powerpoint/2010/main" val="31799266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7E9CFB3-504D-2A44-929C-A0F0739D616E}" type="slidenum">
              <a:rPr lang="en-US" smtClean="0"/>
              <a:t>9</a:t>
            </a:fld>
            <a:endParaRPr lang="en-US"/>
          </a:p>
        </p:txBody>
      </p:sp>
    </p:spTree>
    <p:extLst>
      <p:ext uri="{BB962C8B-B14F-4D97-AF65-F5344CB8AC3E}">
        <p14:creationId xmlns:p14="http://schemas.microsoft.com/office/powerpoint/2010/main" val="33735959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E9CFB3-504D-2A44-929C-A0F0739D616E}" type="slidenum">
              <a:rPr lang="en-US" smtClean="0"/>
              <a:t>10</a:t>
            </a:fld>
            <a:endParaRPr lang="en-US"/>
          </a:p>
        </p:txBody>
      </p:sp>
    </p:spTree>
    <p:extLst>
      <p:ext uri="{BB962C8B-B14F-4D97-AF65-F5344CB8AC3E}">
        <p14:creationId xmlns:p14="http://schemas.microsoft.com/office/powerpoint/2010/main" val="31799266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accent5">
                    <a:lumMod val="50000"/>
                  </a:schemeClr>
                </a:solidFill>
              </a:rPr>
              <a:t>The seas are not a closed system. Currents in seas and oceans can carry objects around the world.</a:t>
            </a:r>
          </a:p>
        </p:txBody>
      </p:sp>
      <p:sp>
        <p:nvSpPr>
          <p:cNvPr id="4" name="Slide Number Placeholder 3"/>
          <p:cNvSpPr>
            <a:spLocks noGrp="1"/>
          </p:cNvSpPr>
          <p:nvPr>
            <p:ph type="sldNum" sz="quarter" idx="10"/>
          </p:nvPr>
        </p:nvSpPr>
        <p:spPr/>
        <p:txBody>
          <a:bodyPr/>
          <a:lstStyle/>
          <a:p>
            <a:fld id="{57E9CFB3-504D-2A44-929C-A0F0739D616E}" type="slidenum">
              <a:rPr lang="en-US" smtClean="0"/>
              <a:t>11</a:t>
            </a:fld>
            <a:endParaRPr lang="en-US"/>
          </a:p>
        </p:txBody>
      </p:sp>
    </p:spTree>
    <p:extLst>
      <p:ext uri="{BB962C8B-B14F-4D97-AF65-F5344CB8AC3E}">
        <p14:creationId xmlns:p14="http://schemas.microsoft.com/office/powerpoint/2010/main" val="39064379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7E9CFB3-504D-2A44-929C-A0F0739D616E}" type="slidenum">
              <a:rPr lang="en-US" smtClean="0"/>
              <a:t>12</a:t>
            </a:fld>
            <a:endParaRPr lang="en-US"/>
          </a:p>
        </p:txBody>
      </p:sp>
    </p:spTree>
    <p:extLst>
      <p:ext uri="{BB962C8B-B14F-4D97-AF65-F5344CB8AC3E}">
        <p14:creationId xmlns:p14="http://schemas.microsoft.com/office/powerpoint/2010/main" val="31799266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7E9CFB3-504D-2A44-929C-A0F0739D616E}" type="slidenum">
              <a:rPr lang="en-US" smtClean="0"/>
              <a:t>13</a:t>
            </a:fld>
            <a:endParaRPr lang="en-US"/>
          </a:p>
        </p:txBody>
      </p:sp>
    </p:spTree>
    <p:extLst>
      <p:ext uri="{BB962C8B-B14F-4D97-AF65-F5344CB8AC3E}">
        <p14:creationId xmlns:p14="http://schemas.microsoft.com/office/powerpoint/2010/main" val="31799266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7E9CFB3-504D-2A44-929C-A0F0739D616E}" type="slidenum">
              <a:rPr lang="en-US" smtClean="0"/>
              <a:t>14</a:t>
            </a:fld>
            <a:endParaRPr lang="en-US"/>
          </a:p>
        </p:txBody>
      </p:sp>
    </p:spTree>
    <p:extLst>
      <p:ext uri="{BB962C8B-B14F-4D97-AF65-F5344CB8AC3E}">
        <p14:creationId xmlns:p14="http://schemas.microsoft.com/office/powerpoint/2010/main" val="31799266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descr="Lyme Bay PPT BG.jp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685800" y="2130425"/>
            <a:ext cx="7772400" cy="1470025"/>
          </a:xfrm>
        </p:spPr>
        <p:txBody>
          <a:bodyPr/>
          <a:lstStyle>
            <a:lvl1pPr>
              <a:defRPr>
                <a:solidFill>
                  <a:schemeClr val="accent5">
                    <a:lumMod val="50000"/>
                  </a:schemeClr>
                </a:solidFill>
                <a:latin typeface="Chalkboard"/>
                <a:cs typeface="Chalkboard"/>
              </a:defRPr>
            </a:lvl1pPr>
          </a:lstStyle>
          <a:p>
            <a:r>
              <a:rPr lang="en-GB" dirty="0"/>
              <a:t>Click to edit Master title style</a:t>
            </a:r>
            <a:endParaRPr lang="en-US" dirty="0"/>
          </a:p>
        </p:txBody>
      </p:sp>
      <p:sp>
        <p:nvSpPr>
          <p:cNvPr id="3" name="Subtitle 2"/>
          <p:cNvSpPr>
            <a:spLocks noGrp="1"/>
          </p:cNvSpPr>
          <p:nvPr>
            <p:ph type="subTitle" idx="1"/>
          </p:nvPr>
        </p:nvSpPr>
        <p:spPr>
          <a:xfrm>
            <a:off x="585660" y="5684303"/>
            <a:ext cx="8156084" cy="708996"/>
          </a:xfrm>
        </p:spPr>
        <p:txBody>
          <a:bodyPr/>
          <a:lstStyle>
            <a:lvl1pPr marL="0" indent="0" algn="ctr">
              <a:buNone/>
              <a:defRPr b="0" i="0">
                <a:solidFill>
                  <a:schemeClr val="bg1"/>
                </a:solidFill>
                <a:latin typeface="Chalkboard"/>
                <a:cs typeface="Chalkboard"/>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11035770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6" name="Picture 5" descr="Lyme Bay PPT BG2.jp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3160059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3" name="Picture 2" descr="Lyme Bay PPT BG White.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1546551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3B301A-ED16-F344-8317-F95620460DCF}" type="datetimeFigureOut">
              <a:rPr lang="en-US" smtClean="0"/>
              <a:t>6/22/21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3E7A64-DA6A-D945-8C6A-8FDC022DC4ED}" type="slidenum">
              <a:rPr lang="en-US" smtClean="0"/>
              <a:t>‹#›</a:t>
            </a:fld>
            <a:endParaRPr lang="en-US"/>
          </a:p>
        </p:txBody>
      </p:sp>
    </p:spTree>
    <p:extLst>
      <p:ext uri="{BB962C8B-B14F-4D97-AF65-F5344CB8AC3E}">
        <p14:creationId xmlns:p14="http://schemas.microsoft.com/office/powerpoint/2010/main" val="30690090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emf"/><Relationship Id="rId7"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emf"/></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28.png"/><Relationship Id="rId4" Type="http://schemas.openxmlformats.org/officeDocument/2006/relationships/notesSlide" Target="../notesSlides/notesSlide5.xml"/></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emf"/><Relationship Id="rId7" Type="http://schemas.openxmlformats.org/officeDocument/2006/relationships/image" Target="../media/image34.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13.xml.rels><?xml version="1.0" encoding="UTF-8" standalone="yes"?>
<Relationships xmlns="http://schemas.openxmlformats.org/package/2006/relationships"><Relationship Id="rId8" Type="http://schemas.openxmlformats.org/officeDocument/2006/relationships/image" Target="../media/image40.jpeg"/><Relationship Id="rId3" Type="http://schemas.openxmlformats.org/officeDocument/2006/relationships/image" Target="../media/image5.emf"/><Relationship Id="rId7" Type="http://schemas.openxmlformats.org/officeDocument/2006/relationships/image" Target="../media/image39.jpeg"/><Relationship Id="rId12" Type="http://schemas.openxmlformats.org/officeDocument/2006/relationships/image" Target="../media/image44.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38.png"/><Relationship Id="rId11" Type="http://schemas.openxmlformats.org/officeDocument/2006/relationships/image" Target="../media/image43.png"/><Relationship Id="rId5" Type="http://schemas.openxmlformats.org/officeDocument/2006/relationships/image" Target="../media/image37.png"/><Relationship Id="rId10" Type="http://schemas.openxmlformats.org/officeDocument/2006/relationships/image" Target="../media/image42.png"/><Relationship Id="rId4" Type="http://schemas.openxmlformats.org/officeDocument/2006/relationships/image" Target="../media/image36.jpeg"/><Relationship Id="rId9" Type="http://schemas.openxmlformats.org/officeDocument/2006/relationships/image" Target="../media/image41.jpeg"/></Relationships>
</file>

<file path=ppt/slides/_rels/slide1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4.emf"/><Relationship Id="rId4" Type="http://schemas.openxmlformats.org/officeDocument/2006/relationships/image" Target="../media/image5.emf"/></Relationships>
</file>

<file path=ppt/slides/_rels/slide1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_rels/slide16.xml.rels><?xml version="1.0" encoding="UTF-8" standalone="yes"?>
<Relationships xmlns="http://schemas.openxmlformats.org/package/2006/relationships"><Relationship Id="rId3" Type="http://schemas.openxmlformats.org/officeDocument/2006/relationships/image" Target="../media/image5.emf"/><Relationship Id="rId7" Type="http://schemas.openxmlformats.org/officeDocument/2006/relationships/image" Target="../media/image52.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49.jpeg"/></Relationships>
</file>

<file path=ppt/slides/_rels/slide17.xml.rels><?xml version="1.0" encoding="UTF-8" standalone="yes"?>
<Relationships xmlns="http://schemas.openxmlformats.org/package/2006/relationships"><Relationship Id="rId3" Type="http://schemas.openxmlformats.org/officeDocument/2006/relationships/image" Target="../media/image5.emf"/><Relationship Id="rId7" Type="http://schemas.openxmlformats.org/officeDocument/2006/relationships/image" Target="../media/image56.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55.jpeg"/><Relationship Id="rId5" Type="http://schemas.openxmlformats.org/officeDocument/2006/relationships/image" Target="../media/image54.jpeg"/><Relationship Id="rId4" Type="http://schemas.openxmlformats.org/officeDocument/2006/relationships/image" Target="../media/image53.jpeg"/></Relationships>
</file>

<file path=ppt/slides/_rels/slide18.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19.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59.emf"/><Relationship Id="rId4" Type="http://schemas.openxmlformats.org/officeDocument/2006/relationships/image" Target="../media/image58.jpeg"/></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59.emf"/><Relationship Id="rId4" Type="http://schemas.openxmlformats.org/officeDocument/2006/relationships/image" Target="../media/image60.jpeg"/></Relationships>
</file>

<file path=ppt/slides/_rels/slide2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61.jpg"/></Relationships>
</file>

<file path=ppt/slides/_rels/slide2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59.emf"/><Relationship Id="rId4" Type="http://schemas.openxmlformats.org/officeDocument/2006/relationships/image" Target="../media/image62.jpeg"/></Relationships>
</file>

<file path=ppt/slides/_rels/slide23.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1.xml"/><Relationship Id="rId4" Type="http://schemas.openxmlformats.org/officeDocument/2006/relationships/image" Target="../media/image5.emf"/></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65.png"/></Relationships>
</file>

<file path=ppt/slides/_rels/slide25.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68.png"/><Relationship Id="rId4" Type="http://schemas.openxmlformats.org/officeDocument/2006/relationships/image" Target="../media/image67.jpe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4.mp4"/><Relationship Id="rId1" Type="http://schemas.microsoft.com/office/2007/relationships/media" Target="../media/media4.mp4"/><Relationship Id="rId5" Type="http://schemas.openxmlformats.org/officeDocument/2006/relationships/image" Target="../media/image69.png"/><Relationship Id="rId4" Type="http://schemas.openxmlformats.org/officeDocument/2006/relationships/notesSlide" Target="../notesSlides/notesSlide19.xml"/></Relationships>
</file>

<file path=ppt/slides/_rels/slide28.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chart" Target="../charts/chart1.xml"/></Relationships>
</file>

<file path=ppt/slides/_rels/slide29.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71.png"/><Relationship Id="rId4" Type="http://schemas.openxmlformats.org/officeDocument/2006/relationships/image" Target="../media/image70.png"/></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73.png"/><Relationship Id="rId4" Type="http://schemas.openxmlformats.org/officeDocument/2006/relationships/image" Target="../media/image72.jpeg"/></Relationships>
</file>

<file path=ppt/slides/_rels/slide31.xml.rels><?xml version="1.0" encoding="UTF-8" standalone="yes"?>
<Relationships xmlns="http://schemas.openxmlformats.org/package/2006/relationships"><Relationship Id="rId3" Type="http://schemas.openxmlformats.org/officeDocument/2006/relationships/image" Target="../media/image5.emf"/><Relationship Id="rId7" Type="http://schemas.openxmlformats.org/officeDocument/2006/relationships/image" Target="../media/image77.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s>
</file>

<file path=ppt/slides/_rels/slide32.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5.emf"/><Relationship Id="rId7" Type="http://schemas.openxmlformats.org/officeDocument/2006/relationships/image" Target="../media/image81.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png"/><Relationship Id="rId9" Type="http://schemas.openxmlformats.org/officeDocument/2006/relationships/image" Target="../media/image83.png"/></Relationships>
</file>

<file path=ppt/slides/_rels/slide3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85.png"/><Relationship Id="rId4" Type="http://schemas.openxmlformats.org/officeDocument/2006/relationships/image" Target="../media/image84.gif"/></Relationships>
</file>

<file path=ppt/slides/_rels/slide34.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5.emf"/><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5.mp4"/><Relationship Id="rId1" Type="http://schemas.microsoft.com/office/2007/relationships/media" Target="../media/media5.mp4"/><Relationship Id="rId4" Type="http://schemas.openxmlformats.org/officeDocument/2006/relationships/image" Target="../media/image87.png"/></Relationships>
</file>

<file path=ppt/slides/_rels/slide36.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5.emf"/><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6.mp4"/><Relationship Id="rId1" Type="http://schemas.microsoft.com/office/2007/relationships/media" Target="../media/media6.mp4"/><Relationship Id="rId4" Type="http://schemas.openxmlformats.org/officeDocument/2006/relationships/image" Target="../media/image89.png"/></Relationships>
</file>

<file path=ppt/slides/_rels/slide38.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5.emf"/><Relationship Id="rId1" Type="http://schemas.openxmlformats.org/officeDocument/2006/relationships/slideLayout" Target="../slideLayouts/slideLayout1.xml"/><Relationship Id="rId4" Type="http://schemas.openxmlformats.org/officeDocument/2006/relationships/image" Target="../media/image91.png"/></Relationships>
</file>

<file path=ppt/slides/_rels/slide39.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5.emf"/><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5.emf"/><Relationship Id="rId1" Type="http://schemas.openxmlformats.org/officeDocument/2006/relationships/slideLayout" Target="../slideLayouts/slideLayout1.xml"/><Relationship Id="rId4" Type="http://schemas.openxmlformats.org/officeDocument/2006/relationships/image" Target="../media/image95.png"/></Relationships>
</file>

<file path=ppt/slides/_rels/slide4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59.emf"/></Relationships>
</file>

<file path=ppt/slides/_rels/slide4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4.png"/><Relationship Id="rId7" Type="http://schemas.openxmlformats.org/officeDocument/2006/relationships/image" Target="../media/image17.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emf"/><Relationship Id="rId5" Type="http://schemas.openxmlformats.org/officeDocument/2006/relationships/image" Target="../media/image16.jpeg"/><Relationship Id="rId4" Type="http://schemas.openxmlformats.org/officeDocument/2006/relationships/image" Target="../media/image15.png"/><Relationship Id="rId9"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0.png"/><Relationship Id="rId4" Type="http://schemas.openxmlformats.org/officeDocument/2006/relationships/notesSlide" Target="../notesSlides/notesSlide3.xml"/></Relationships>
</file>

<file path=ppt/slides/_rels/slide9.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5.emf"/><Relationship Id="rId7" Type="http://schemas.openxmlformats.org/officeDocument/2006/relationships/image" Target="../media/image24.jpe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23.jpeg"/><Relationship Id="rId5" Type="http://schemas.openxmlformats.org/officeDocument/2006/relationships/image" Target="../media/image22.jpeg"/><Relationship Id="rId10" Type="http://schemas.openxmlformats.org/officeDocument/2006/relationships/image" Target="../media/image27.png"/><Relationship Id="rId4" Type="http://schemas.openxmlformats.org/officeDocument/2006/relationships/image" Target="../media/image21.jpeg"/><Relationship Id="rId9"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85660" y="5365229"/>
            <a:ext cx="8156084" cy="1179313"/>
          </a:xfrm>
        </p:spPr>
        <p:txBody>
          <a:bodyPr>
            <a:normAutofit/>
          </a:bodyPr>
          <a:lstStyle/>
          <a:p>
            <a:r>
              <a:rPr lang="en-US" dirty="0">
                <a:latin typeface="Calibri"/>
                <a:cs typeface="Calibri"/>
              </a:rPr>
              <a:t>A presentation about marine litter</a:t>
            </a:r>
            <a:br>
              <a:rPr lang="en-US" dirty="0">
                <a:latin typeface="Calibri"/>
                <a:cs typeface="Calibri"/>
              </a:rPr>
            </a:br>
            <a:r>
              <a:rPr lang="en-US" dirty="0">
                <a:latin typeface="Calibri"/>
                <a:cs typeface="Calibri"/>
              </a:rPr>
              <a:t>found in and around Lyme Bay Reserve</a:t>
            </a:r>
          </a:p>
        </p:txBody>
      </p:sp>
      <p:pic>
        <p:nvPicPr>
          <p:cNvPr id="5" name="Picture 4" descr="Lyme Bay Logo_CMYK.eps"/>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937708" y="1054764"/>
            <a:ext cx="3442627" cy="2341787"/>
          </a:xfrm>
          <a:prstGeom prst="rect">
            <a:avLst/>
          </a:prstGeom>
        </p:spPr>
      </p:pic>
      <p:sp>
        <p:nvSpPr>
          <p:cNvPr id="10" name="Subtitle 2"/>
          <p:cNvSpPr txBox="1">
            <a:spLocks/>
          </p:cNvSpPr>
          <p:nvPr/>
        </p:nvSpPr>
        <p:spPr>
          <a:xfrm>
            <a:off x="585660" y="3396695"/>
            <a:ext cx="8156084" cy="1179313"/>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3200" b="0" i="0" kern="1200">
                <a:solidFill>
                  <a:schemeClr val="bg1"/>
                </a:solidFill>
                <a:latin typeface="Chalkboard"/>
                <a:ea typeface="+mn-ea"/>
                <a:cs typeface="Chalkboard"/>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n-US" sz="8000" b="1" dirty="0">
                <a:solidFill>
                  <a:schemeClr val="accent5">
                    <a:lumMod val="50000"/>
                  </a:schemeClr>
                </a:solidFill>
                <a:latin typeface="Calibri"/>
                <a:cs typeface="Calibri"/>
              </a:rPr>
              <a:t>Marine Litter</a:t>
            </a:r>
          </a:p>
        </p:txBody>
      </p:sp>
      <p:pic>
        <p:nvPicPr>
          <p:cNvPr id="6" name="Picture 5" descr="BMF Logo 2 Blue.ai"/>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1000" y="261470"/>
            <a:ext cx="2075988" cy="664882"/>
          </a:xfrm>
          <a:prstGeom prst="rect">
            <a:avLst/>
          </a:prstGeom>
        </p:spPr>
      </p:pic>
      <p:pic>
        <p:nvPicPr>
          <p:cNvPr id="2" name="Picture 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1000214">
            <a:off x="381000" y="3583773"/>
            <a:ext cx="1521751" cy="1984471"/>
          </a:xfrm>
          <a:prstGeom prst="rect">
            <a:avLst/>
          </a:prstGeom>
        </p:spPr>
      </p:pic>
      <p:pic>
        <p:nvPicPr>
          <p:cNvPr id="8" name="Picture 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8013465">
            <a:off x="7165576" y="4207198"/>
            <a:ext cx="1875953" cy="1315374"/>
          </a:xfrm>
          <a:prstGeom prst="rect">
            <a:avLst/>
          </a:prstGeom>
        </p:spPr>
      </p:pic>
      <p:pic>
        <p:nvPicPr>
          <p:cNvPr id="11" name="Picture 10"/>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537624" y="1308893"/>
            <a:ext cx="1709379" cy="2810054"/>
          </a:xfrm>
          <a:prstGeom prst="rect">
            <a:avLst/>
          </a:prstGeom>
        </p:spPr>
      </p:pic>
    </p:spTree>
    <p:extLst>
      <p:ext uri="{BB962C8B-B14F-4D97-AF65-F5344CB8AC3E}">
        <p14:creationId xmlns:p14="http://schemas.microsoft.com/office/powerpoint/2010/main" val="13235840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videoplayback.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846711"/>
            <a:ext cx="9162736" cy="5154039"/>
          </a:xfrm>
          <a:prstGeom prst="rect">
            <a:avLst/>
          </a:prstGeom>
        </p:spPr>
      </p:pic>
    </p:spTree>
    <p:extLst>
      <p:ext uri="{BB962C8B-B14F-4D97-AF65-F5344CB8AC3E}">
        <p14:creationId xmlns:p14="http://schemas.microsoft.com/office/powerpoint/2010/main" val="988297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834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6"/>
          <p:cNvSpPr>
            <a:spLocks noGrp="1"/>
          </p:cNvSpPr>
          <p:nvPr>
            <p:ph type="subTitle" idx="1"/>
          </p:nvPr>
        </p:nvSpPr>
        <p:spPr>
          <a:xfrm>
            <a:off x="585660" y="5852621"/>
            <a:ext cx="8156084" cy="708996"/>
          </a:xfrm>
        </p:spPr>
        <p:txBody>
          <a:bodyPr/>
          <a:lstStyle/>
          <a:p>
            <a:pPr>
              <a:lnSpc>
                <a:spcPct val="90000"/>
              </a:lnSpc>
            </a:pPr>
            <a:r>
              <a:rPr lang="en-US" b="1" dirty="0">
                <a:solidFill>
                  <a:srgbClr val="FFFFFF"/>
                </a:solidFill>
                <a:latin typeface="Calibri"/>
                <a:cs typeface="Calibri"/>
              </a:rPr>
              <a:t>Where does the marine litter go?</a:t>
            </a:r>
            <a:endParaRPr lang="en-US" dirty="0">
              <a:solidFill>
                <a:srgbClr val="FFFFFF"/>
              </a:solidFill>
              <a:latin typeface="Calibri"/>
              <a:cs typeface="Calibri"/>
            </a:endParaRPr>
          </a:p>
        </p:txBody>
      </p:sp>
      <p:pic>
        <p:nvPicPr>
          <p:cNvPr id="14" name="Picture 13" descr="current_map_america_center_lge.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7832" y="-363731"/>
            <a:ext cx="9146531" cy="6052012"/>
          </a:xfrm>
          <a:prstGeom prst="rect">
            <a:avLst/>
          </a:prstGeom>
        </p:spPr>
      </p:pic>
    </p:spTree>
    <p:extLst>
      <p:ext uri="{BB962C8B-B14F-4D97-AF65-F5344CB8AC3E}">
        <p14:creationId xmlns:p14="http://schemas.microsoft.com/office/powerpoint/2010/main" val="18788465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58572" y="-9087896"/>
            <a:ext cx="10141675" cy="14234803"/>
          </a:xfrm>
          <a:prstGeom prst="rect">
            <a:avLst/>
          </a:prstGeom>
        </p:spPr>
      </p:pic>
      <p:sp>
        <p:nvSpPr>
          <p:cNvPr id="8" name="Subtitle 2"/>
          <p:cNvSpPr txBox="1">
            <a:spLocks/>
          </p:cNvSpPr>
          <p:nvPr/>
        </p:nvSpPr>
        <p:spPr>
          <a:xfrm>
            <a:off x="0" y="5413240"/>
            <a:ext cx="9144000" cy="1389073"/>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buNone/>
            </a:pPr>
            <a:r>
              <a:rPr lang="en-US" sz="3500" b="1" dirty="0">
                <a:solidFill>
                  <a:srgbClr val="FFFFFF"/>
                </a:solidFill>
                <a:latin typeface="Calibri"/>
                <a:cs typeface="Calibri"/>
              </a:rPr>
              <a:t>Did you know storm drains can carry</a:t>
            </a:r>
            <a:br>
              <a:rPr lang="en-US" sz="3500" b="1" dirty="0">
                <a:solidFill>
                  <a:srgbClr val="FFFFFF"/>
                </a:solidFill>
                <a:latin typeface="Calibri"/>
                <a:cs typeface="Calibri"/>
              </a:rPr>
            </a:br>
            <a:r>
              <a:rPr lang="en-US" sz="3500" b="1" dirty="0">
                <a:solidFill>
                  <a:srgbClr val="FFFFFF"/>
                </a:solidFill>
                <a:latin typeface="Calibri"/>
                <a:cs typeface="Calibri"/>
              </a:rPr>
              <a:t>litter all the way to Lyme Bay!</a:t>
            </a:r>
            <a:endParaRPr lang="en-GB" sz="3500" dirty="0">
              <a:solidFill>
                <a:srgbClr val="FFFFFF"/>
              </a:solidFill>
            </a:endParaRPr>
          </a:p>
        </p:txBody>
      </p:sp>
      <p:pic>
        <p:nvPicPr>
          <p:cNvPr id="6" name="Pictur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00946" y="1615617"/>
            <a:ext cx="2576780" cy="1728241"/>
          </a:xfrm>
          <a:prstGeom prst="rect">
            <a:avLst/>
          </a:prstGeom>
          <a:solidFill>
            <a:srgbClr val="FFFFFF">
              <a:shade val="85000"/>
            </a:srgbClr>
          </a:solidFill>
          <a:ln w="19050" cap="sq" cmpd="sng">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5" name="Picture 14" descr="_DSC0178_0.jp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617063" y="1353860"/>
            <a:ext cx="1661631" cy="1320309"/>
          </a:xfrm>
          <a:prstGeom prst="rect">
            <a:avLst/>
          </a:prstGeom>
        </p:spPr>
      </p:pic>
      <p:pic>
        <p:nvPicPr>
          <p:cNvPr id="21" name="Picture 2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278694" y="3081644"/>
            <a:ext cx="2592361" cy="1728476"/>
          </a:xfrm>
          <a:prstGeom prst="rect">
            <a:avLst/>
          </a:prstGeom>
          <a:solidFill>
            <a:srgbClr val="FFFFFF">
              <a:shade val="85000"/>
            </a:srgbClr>
          </a:solidFill>
          <a:ln w="19050" cap="sq" cmpd="sng">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2" name="U-Turn Arrow 21"/>
          <p:cNvSpPr/>
          <p:nvPr/>
        </p:nvSpPr>
        <p:spPr>
          <a:xfrm>
            <a:off x="3584425" y="498821"/>
            <a:ext cx="863946" cy="855039"/>
          </a:xfrm>
          <a:prstGeom prst="uturnArrow">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pic>
        <p:nvPicPr>
          <p:cNvPr id="11" name="Picture 10"/>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157300">
            <a:off x="3019183" y="1057383"/>
            <a:ext cx="1303200" cy="592955"/>
          </a:xfrm>
          <a:prstGeom prst="rect">
            <a:avLst/>
          </a:prstGeom>
        </p:spPr>
      </p:pic>
      <p:pic>
        <p:nvPicPr>
          <p:cNvPr id="23" name="Picture 22"/>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157300">
            <a:off x="4075491" y="3972358"/>
            <a:ext cx="999964" cy="454983"/>
          </a:xfrm>
          <a:prstGeom prst="rect">
            <a:avLst/>
          </a:prstGeom>
        </p:spPr>
      </p:pic>
      <p:pic>
        <p:nvPicPr>
          <p:cNvPr id="24" name="Picture 23"/>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20713132">
            <a:off x="3650906" y="4492615"/>
            <a:ext cx="999964" cy="454983"/>
          </a:xfrm>
          <a:prstGeom prst="rect">
            <a:avLst/>
          </a:prstGeom>
        </p:spPr>
      </p:pic>
      <p:pic>
        <p:nvPicPr>
          <p:cNvPr id="25" name="Picture 24"/>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20713132">
            <a:off x="2870576" y="4235106"/>
            <a:ext cx="999964" cy="454983"/>
          </a:xfrm>
          <a:prstGeom prst="rect">
            <a:avLst/>
          </a:prstGeom>
        </p:spPr>
      </p:pic>
    </p:spTree>
    <p:extLst>
      <p:ext uri="{BB962C8B-B14F-4D97-AF65-F5344CB8AC3E}">
        <p14:creationId xmlns:p14="http://schemas.microsoft.com/office/powerpoint/2010/main" val="28578755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0" y="5378524"/>
            <a:ext cx="9144000" cy="338179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buNone/>
            </a:pPr>
            <a:r>
              <a:rPr lang="en-US" sz="3500" b="1" dirty="0">
                <a:solidFill>
                  <a:srgbClr val="FFFFFF"/>
                </a:solidFill>
                <a:latin typeface="Calibri"/>
                <a:cs typeface="Calibri"/>
              </a:rPr>
              <a:t>Look what fishermen in Lyme Bay</a:t>
            </a:r>
            <a:br>
              <a:rPr lang="en-US" sz="3500" b="1" dirty="0">
                <a:solidFill>
                  <a:srgbClr val="FFFFFF"/>
                </a:solidFill>
                <a:latin typeface="Calibri"/>
                <a:cs typeface="Calibri"/>
              </a:rPr>
            </a:br>
            <a:r>
              <a:rPr lang="en-US" sz="3500" b="1" dirty="0">
                <a:solidFill>
                  <a:srgbClr val="FFFFFF"/>
                </a:solidFill>
                <a:latin typeface="Calibri"/>
                <a:cs typeface="Calibri"/>
              </a:rPr>
              <a:t>have caught whilst out fishing…</a:t>
            </a:r>
            <a:endParaRPr lang="en-GB" sz="3500" dirty="0">
              <a:solidFill>
                <a:srgbClr val="FFFFFF"/>
              </a:solidFill>
            </a:endParaRPr>
          </a:p>
        </p:txBody>
      </p:sp>
      <p:pic>
        <p:nvPicPr>
          <p:cNvPr id="9" name="Picture 8" descr="BMF Logo 2 Blue.ai"/>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1000" y="261470"/>
            <a:ext cx="2075988" cy="664882"/>
          </a:xfrm>
          <a:prstGeom prst="rect">
            <a:avLst/>
          </a:prstGeom>
        </p:spPr>
      </p:pic>
      <p:pic>
        <p:nvPicPr>
          <p:cNvPr id="4" name="Picture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11846" y="450363"/>
            <a:ext cx="3145607" cy="2340774"/>
          </a:xfrm>
          <a:prstGeom prst="rect">
            <a:avLst/>
          </a:prstGeom>
          <a:solidFill>
            <a:srgbClr val="FFFFFF">
              <a:shade val="85000"/>
            </a:srgbClr>
          </a:solidFill>
          <a:ln w="19050" cap="sq" cmpd="sng">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TextBox 4"/>
          <p:cNvSpPr txBox="1"/>
          <p:nvPr/>
        </p:nvSpPr>
        <p:spPr>
          <a:xfrm>
            <a:off x="5311846" y="450363"/>
            <a:ext cx="1897270" cy="369332"/>
          </a:xfrm>
          <a:prstGeom prst="rect">
            <a:avLst/>
          </a:prstGeom>
          <a:noFill/>
        </p:spPr>
        <p:txBody>
          <a:bodyPr wrap="square" rtlCol="0">
            <a:spAutoFit/>
          </a:bodyPr>
          <a:lstStyle/>
          <a:p>
            <a:r>
              <a:rPr lang="en-GB" dirty="0">
                <a:solidFill>
                  <a:schemeClr val="bg1"/>
                </a:solidFill>
                <a:cs typeface="Calibri"/>
              </a:rPr>
              <a:t>Party balloons</a:t>
            </a:r>
            <a:endParaRPr lang="en-US" dirty="0">
              <a:solidFill>
                <a:schemeClr val="bg1"/>
              </a:solidFill>
            </a:endParaRPr>
          </a:p>
        </p:txBody>
      </p:sp>
      <p:pic>
        <p:nvPicPr>
          <p:cNvPr id="7" name="Picture 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448916" y="727128"/>
            <a:ext cx="1373094" cy="2257232"/>
          </a:xfrm>
          <a:prstGeom prst="rect">
            <a:avLst/>
          </a:prstGeom>
        </p:spPr>
      </p:pic>
      <p:pic>
        <p:nvPicPr>
          <p:cNvPr id="2" name="Picture 1" descr="Balloon Green.psd"/>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770906" y="-26138"/>
            <a:ext cx="1373094" cy="2357164"/>
          </a:xfrm>
          <a:prstGeom prst="rect">
            <a:avLst/>
          </a:prstGeom>
        </p:spPr>
      </p:pic>
      <p:pic>
        <p:nvPicPr>
          <p:cNvPr id="10" name="Picture 9"/>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81000" y="1113490"/>
            <a:ext cx="3874547" cy="2173377"/>
          </a:xfrm>
          <a:prstGeom prst="rect">
            <a:avLst/>
          </a:prstGeom>
          <a:solidFill>
            <a:srgbClr val="FFFFFF">
              <a:shade val="85000"/>
            </a:srgbClr>
          </a:solidFill>
          <a:ln w="19050" cap="sq" cmpd="sng">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 name="TextBox 10"/>
          <p:cNvSpPr txBox="1"/>
          <p:nvPr/>
        </p:nvSpPr>
        <p:spPr>
          <a:xfrm>
            <a:off x="381000" y="2929227"/>
            <a:ext cx="1897270" cy="369332"/>
          </a:xfrm>
          <a:prstGeom prst="rect">
            <a:avLst/>
          </a:prstGeom>
          <a:noFill/>
        </p:spPr>
        <p:txBody>
          <a:bodyPr wrap="square" rtlCol="0">
            <a:spAutoFit/>
          </a:bodyPr>
          <a:lstStyle/>
          <a:p>
            <a:r>
              <a:rPr lang="en-GB" dirty="0">
                <a:solidFill>
                  <a:schemeClr val="bg1"/>
                </a:solidFill>
                <a:cs typeface="Calibri"/>
              </a:rPr>
              <a:t>Shopping trolley</a:t>
            </a:r>
            <a:endParaRPr lang="en-US" dirty="0">
              <a:solidFill>
                <a:schemeClr val="bg1"/>
              </a:solidFill>
            </a:endParaRPr>
          </a:p>
        </p:txBody>
      </p:sp>
      <p:pic>
        <p:nvPicPr>
          <p:cNvPr id="12" name="Picture 11"/>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462015" y="2929228"/>
            <a:ext cx="3511160" cy="2340774"/>
          </a:xfrm>
          <a:prstGeom prst="rect">
            <a:avLst/>
          </a:prstGeom>
          <a:solidFill>
            <a:srgbClr val="FFFFFF">
              <a:shade val="85000"/>
            </a:srgbClr>
          </a:solidFill>
          <a:ln w="19050" cap="sq" cmpd="sng">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3" name="TextBox 12"/>
          <p:cNvSpPr txBox="1"/>
          <p:nvPr/>
        </p:nvSpPr>
        <p:spPr>
          <a:xfrm>
            <a:off x="5462015" y="2935998"/>
            <a:ext cx="1897270" cy="369332"/>
          </a:xfrm>
          <a:prstGeom prst="rect">
            <a:avLst/>
          </a:prstGeom>
          <a:noFill/>
        </p:spPr>
        <p:txBody>
          <a:bodyPr wrap="square" rtlCol="0">
            <a:spAutoFit/>
          </a:bodyPr>
          <a:lstStyle/>
          <a:p>
            <a:r>
              <a:rPr lang="en-GB" dirty="0">
                <a:solidFill>
                  <a:schemeClr val="bg1"/>
                </a:solidFill>
                <a:cs typeface="Calibri"/>
              </a:rPr>
              <a:t>Car tyre</a:t>
            </a:r>
            <a:endParaRPr lang="en-US" dirty="0">
              <a:solidFill>
                <a:schemeClr val="bg1"/>
              </a:solidFill>
            </a:endParaRPr>
          </a:p>
        </p:txBody>
      </p:sp>
      <p:pic>
        <p:nvPicPr>
          <p:cNvPr id="14" name="Picture 13"/>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2178526" y="2929227"/>
            <a:ext cx="3121032" cy="2340774"/>
          </a:xfrm>
          <a:prstGeom prst="rect">
            <a:avLst/>
          </a:prstGeom>
          <a:solidFill>
            <a:srgbClr val="FFFFFF">
              <a:shade val="85000"/>
            </a:srgbClr>
          </a:solidFill>
          <a:ln w="19050" cap="sq" cmpd="sng">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5" name="TextBox 14"/>
          <p:cNvSpPr txBox="1"/>
          <p:nvPr/>
        </p:nvSpPr>
        <p:spPr>
          <a:xfrm>
            <a:off x="3967485" y="4887600"/>
            <a:ext cx="1344361" cy="369332"/>
          </a:xfrm>
          <a:prstGeom prst="rect">
            <a:avLst/>
          </a:prstGeom>
          <a:noFill/>
        </p:spPr>
        <p:txBody>
          <a:bodyPr wrap="square" rtlCol="0">
            <a:spAutoFit/>
          </a:bodyPr>
          <a:lstStyle/>
          <a:p>
            <a:r>
              <a:rPr lang="en-GB" dirty="0">
                <a:solidFill>
                  <a:schemeClr val="bg1"/>
                </a:solidFill>
                <a:cs typeface="Calibri"/>
              </a:rPr>
              <a:t>Plastic bags</a:t>
            </a:r>
            <a:endParaRPr lang="en-US" dirty="0">
              <a:solidFill>
                <a:schemeClr val="bg1"/>
              </a:solidFill>
            </a:endParaRPr>
          </a:p>
        </p:txBody>
      </p:sp>
      <p:pic>
        <p:nvPicPr>
          <p:cNvPr id="3" name="Picture 2" descr="Buket.psd"/>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flipH="1">
            <a:off x="1440304" y="4209360"/>
            <a:ext cx="1151108" cy="1169164"/>
          </a:xfrm>
          <a:prstGeom prst="rect">
            <a:avLst/>
          </a:prstGeom>
        </p:spPr>
      </p:pic>
      <p:pic>
        <p:nvPicPr>
          <p:cNvPr id="16" name="Picture 15"/>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3465845" y="626823"/>
            <a:ext cx="1579404" cy="1107440"/>
          </a:xfrm>
          <a:prstGeom prst="rect">
            <a:avLst/>
          </a:prstGeom>
        </p:spPr>
      </p:pic>
      <p:pic>
        <p:nvPicPr>
          <p:cNvPr id="17" name="Picture 16"/>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281546" y="3286867"/>
            <a:ext cx="1761673" cy="1909922"/>
          </a:xfrm>
          <a:prstGeom prst="rect">
            <a:avLst/>
          </a:prstGeom>
        </p:spPr>
      </p:pic>
    </p:spTree>
    <p:extLst>
      <p:ext uri="{BB962C8B-B14F-4D97-AF65-F5344CB8AC3E}">
        <p14:creationId xmlns:p14="http://schemas.microsoft.com/office/powerpoint/2010/main" val="29383008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oat_Extracted.psd"/>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691" y="1530164"/>
            <a:ext cx="9929931" cy="6628398"/>
          </a:xfrm>
          <a:prstGeom prst="rect">
            <a:avLst/>
          </a:prstGeom>
        </p:spPr>
      </p:pic>
      <p:sp>
        <p:nvSpPr>
          <p:cNvPr id="8" name="Subtitle 2"/>
          <p:cNvSpPr txBox="1">
            <a:spLocks/>
          </p:cNvSpPr>
          <p:nvPr/>
        </p:nvSpPr>
        <p:spPr>
          <a:xfrm>
            <a:off x="381000" y="1191974"/>
            <a:ext cx="5540320" cy="1524066"/>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80000"/>
              </a:lnSpc>
              <a:buNone/>
            </a:pPr>
            <a:r>
              <a:rPr lang="en-US" sz="3000" b="1" dirty="0">
                <a:solidFill>
                  <a:srgbClr val="FF6600"/>
                </a:solidFill>
                <a:latin typeface="Calibri"/>
                <a:cs typeface="Calibri"/>
              </a:rPr>
              <a:t>Lyme Bay fishermen</a:t>
            </a:r>
          </a:p>
          <a:p>
            <a:pPr marL="0" indent="0">
              <a:lnSpc>
                <a:spcPct val="80000"/>
              </a:lnSpc>
              <a:buNone/>
            </a:pPr>
            <a:r>
              <a:rPr lang="en-US" sz="3000" b="1" dirty="0">
                <a:solidFill>
                  <a:srgbClr val="FF6600"/>
                </a:solidFill>
                <a:latin typeface="Calibri"/>
                <a:cs typeface="Calibri"/>
              </a:rPr>
              <a:t>are helping reduce</a:t>
            </a:r>
          </a:p>
          <a:p>
            <a:pPr marL="0" indent="0">
              <a:lnSpc>
                <a:spcPct val="80000"/>
              </a:lnSpc>
              <a:buNone/>
            </a:pPr>
            <a:r>
              <a:rPr lang="en-US" sz="3000" b="1" dirty="0">
                <a:solidFill>
                  <a:srgbClr val="FF6600"/>
                </a:solidFill>
                <a:latin typeface="Calibri"/>
                <a:cs typeface="Calibri"/>
              </a:rPr>
              <a:t>marine litter by</a:t>
            </a:r>
          </a:p>
          <a:p>
            <a:pPr marL="0" indent="0">
              <a:lnSpc>
                <a:spcPct val="80000"/>
              </a:lnSpc>
              <a:buNone/>
            </a:pPr>
            <a:r>
              <a:rPr lang="en-US" sz="3000" b="1" dirty="0">
                <a:solidFill>
                  <a:srgbClr val="FF6600"/>
                </a:solidFill>
                <a:latin typeface="Calibri"/>
                <a:cs typeface="Calibri"/>
              </a:rPr>
              <a:t>Catching it and</a:t>
            </a:r>
          </a:p>
          <a:p>
            <a:pPr marL="0" indent="0">
              <a:lnSpc>
                <a:spcPct val="80000"/>
              </a:lnSpc>
              <a:buNone/>
            </a:pPr>
            <a:r>
              <a:rPr lang="en-US" sz="3000" b="1" dirty="0">
                <a:solidFill>
                  <a:srgbClr val="FF6600"/>
                </a:solidFill>
                <a:latin typeface="Calibri"/>
                <a:cs typeface="Calibri"/>
              </a:rPr>
              <a:t>bringing it to</a:t>
            </a:r>
          </a:p>
          <a:p>
            <a:pPr marL="0" indent="0">
              <a:lnSpc>
                <a:spcPct val="80000"/>
              </a:lnSpc>
              <a:buNone/>
            </a:pPr>
            <a:r>
              <a:rPr lang="en-US" sz="3000" b="1" dirty="0">
                <a:solidFill>
                  <a:srgbClr val="FF6600"/>
                </a:solidFill>
                <a:latin typeface="Calibri"/>
                <a:cs typeface="Calibri"/>
              </a:rPr>
              <a:t>shore. </a:t>
            </a:r>
          </a:p>
        </p:txBody>
      </p:sp>
      <p:pic>
        <p:nvPicPr>
          <p:cNvPr id="9" name="Picture 8" descr="BMF Logo 2 Blue.ai"/>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1000" y="261470"/>
            <a:ext cx="2075988" cy="664882"/>
          </a:xfrm>
          <a:prstGeom prst="rect">
            <a:avLst/>
          </a:prstGeom>
        </p:spPr>
      </p:pic>
      <p:pic>
        <p:nvPicPr>
          <p:cNvPr id="7" name="Picture 6" descr="Lyme Bay Logo_CMYK.eps"/>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754880" y="199134"/>
            <a:ext cx="1956727" cy="1331030"/>
          </a:xfrm>
          <a:prstGeom prst="rect">
            <a:avLst/>
          </a:prstGeom>
        </p:spPr>
      </p:pic>
    </p:spTree>
    <p:extLst>
      <p:ext uri="{BB962C8B-B14F-4D97-AF65-F5344CB8AC3E}">
        <p14:creationId xmlns:p14="http://schemas.microsoft.com/office/powerpoint/2010/main" val="31356084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73601" y="5356413"/>
            <a:ext cx="8156084" cy="1501587"/>
          </a:xfrm>
        </p:spPr>
        <p:txBody>
          <a:bodyPr>
            <a:normAutofit/>
          </a:bodyPr>
          <a:lstStyle/>
          <a:p>
            <a:r>
              <a:rPr lang="en-GB" dirty="0">
                <a:latin typeface="Calibri"/>
                <a:cs typeface="Calibri"/>
              </a:rPr>
              <a:t>Some of our best-loved marine wildlife is under threat from the waste and litter in our seas</a:t>
            </a:r>
          </a:p>
        </p:txBody>
      </p:sp>
      <p:sp>
        <p:nvSpPr>
          <p:cNvPr id="8" name="Subtitle 2"/>
          <p:cNvSpPr txBox="1">
            <a:spLocks/>
          </p:cNvSpPr>
          <p:nvPr/>
        </p:nvSpPr>
        <p:spPr>
          <a:xfrm>
            <a:off x="435756" y="1082135"/>
            <a:ext cx="4368622" cy="1186289"/>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buNone/>
            </a:pPr>
            <a:r>
              <a:rPr lang="en-US" sz="3500" b="1" dirty="0">
                <a:solidFill>
                  <a:srgbClr val="FF6600"/>
                </a:solidFill>
                <a:latin typeface="Calibri"/>
                <a:cs typeface="Calibri"/>
              </a:rPr>
              <a:t>Why is marine</a:t>
            </a:r>
            <a:br>
              <a:rPr lang="en-US" sz="3500" b="1" dirty="0">
                <a:solidFill>
                  <a:srgbClr val="FF6600"/>
                </a:solidFill>
                <a:latin typeface="Calibri"/>
                <a:cs typeface="Calibri"/>
              </a:rPr>
            </a:br>
            <a:r>
              <a:rPr lang="en-US" sz="3500" b="1" dirty="0">
                <a:solidFill>
                  <a:srgbClr val="FF6600"/>
                </a:solidFill>
                <a:latin typeface="Calibri"/>
                <a:cs typeface="Calibri"/>
              </a:rPr>
              <a:t>litter bad?</a:t>
            </a:r>
            <a:endParaRPr lang="en-US" sz="3500" dirty="0">
              <a:solidFill>
                <a:srgbClr val="FF6600"/>
              </a:solidFill>
              <a:latin typeface="Calibri"/>
              <a:cs typeface="Calibri"/>
            </a:endParaRPr>
          </a:p>
        </p:txBody>
      </p:sp>
      <p:pic>
        <p:nvPicPr>
          <p:cNvPr id="9" name="Picture 8" descr="BMF Logo 2 Blue.ai"/>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1000" y="261470"/>
            <a:ext cx="2075988" cy="664882"/>
          </a:xfrm>
          <a:prstGeom prst="rect">
            <a:avLst/>
          </a:prstGeom>
        </p:spPr>
      </p:pic>
      <p:pic>
        <p:nvPicPr>
          <p:cNvPr id="13" name="Picture 1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35755" y="2276487"/>
            <a:ext cx="3752422" cy="2485370"/>
          </a:xfrm>
          <a:prstGeom prst="rect">
            <a:avLst/>
          </a:prstGeom>
          <a:solidFill>
            <a:srgbClr val="FFFFFF">
              <a:shade val="85000"/>
            </a:srgbClr>
          </a:solidFill>
          <a:ln w="19050" cap="sq" cmpd="sng">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2" name="TextBox 11"/>
          <p:cNvSpPr txBox="1"/>
          <p:nvPr/>
        </p:nvSpPr>
        <p:spPr>
          <a:xfrm>
            <a:off x="435755" y="2284542"/>
            <a:ext cx="2826274" cy="369332"/>
          </a:xfrm>
          <a:prstGeom prst="rect">
            <a:avLst/>
          </a:prstGeom>
          <a:noFill/>
        </p:spPr>
        <p:txBody>
          <a:bodyPr wrap="square" rtlCol="0">
            <a:spAutoFit/>
          </a:bodyPr>
          <a:lstStyle/>
          <a:p>
            <a:r>
              <a:rPr lang="en-GB" dirty="0">
                <a:solidFill>
                  <a:schemeClr val="bg1"/>
                </a:solidFill>
                <a:cs typeface="Calibri"/>
              </a:rPr>
              <a:t>Damaging to tourism</a:t>
            </a:r>
            <a:endParaRPr lang="en-US" dirty="0">
              <a:solidFill>
                <a:schemeClr val="bg1"/>
              </a:solidFill>
            </a:endParaRPr>
          </a:p>
        </p:txBody>
      </p:sp>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48091" y="278351"/>
            <a:ext cx="3603285" cy="2402191"/>
          </a:xfrm>
          <a:prstGeom prst="rect">
            <a:avLst/>
          </a:prstGeom>
          <a:solidFill>
            <a:srgbClr val="FFFFFF">
              <a:shade val="85000"/>
            </a:srgbClr>
          </a:solidFill>
          <a:ln w="19050" cap="sq" cmpd="sng">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 name="TextBox 10"/>
          <p:cNvSpPr txBox="1"/>
          <p:nvPr/>
        </p:nvSpPr>
        <p:spPr>
          <a:xfrm>
            <a:off x="5255742" y="280021"/>
            <a:ext cx="3595634" cy="369332"/>
          </a:xfrm>
          <a:prstGeom prst="rect">
            <a:avLst/>
          </a:prstGeom>
          <a:noFill/>
        </p:spPr>
        <p:txBody>
          <a:bodyPr wrap="square" rtlCol="0">
            <a:spAutoFit/>
          </a:bodyPr>
          <a:lstStyle/>
          <a:p>
            <a:r>
              <a:rPr lang="en-GB" dirty="0">
                <a:solidFill>
                  <a:schemeClr val="bg1"/>
                </a:solidFill>
                <a:cs typeface="Calibri"/>
              </a:rPr>
              <a:t>Getting caught up in marine litter </a:t>
            </a:r>
            <a:endParaRPr lang="en-US" dirty="0">
              <a:solidFill>
                <a:schemeClr val="bg1"/>
              </a:solidFill>
            </a:endParaRPr>
          </a:p>
        </p:txBody>
      </p:sp>
      <p:pic>
        <p:nvPicPr>
          <p:cNvPr id="4" name="Picture 3"/>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602149" y="2405623"/>
            <a:ext cx="3928295" cy="2619552"/>
          </a:xfrm>
          <a:prstGeom prst="rect">
            <a:avLst/>
          </a:prstGeom>
          <a:solidFill>
            <a:srgbClr val="FFFFFF">
              <a:shade val="85000"/>
            </a:srgbClr>
          </a:solidFill>
          <a:ln w="19050" cap="sq" cmpd="sng">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4" name="TextBox 13"/>
          <p:cNvSpPr txBox="1"/>
          <p:nvPr/>
        </p:nvSpPr>
        <p:spPr>
          <a:xfrm>
            <a:off x="4602150" y="2412885"/>
            <a:ext cx="3716430" cy="369332"/>
          </a:xfrm>
          <a:prstGeom prst="rect">
            <a:avLst/>
          </a:prstGeom>
          <a:noFill/>
        </p:spPr>
        <p:txBody>
          <a:bodyPr wrap="square" rtlCol="0">
            <a:spAutoFit/>
          </a:bodyPr>
          <a:lstStyle/>
          <a:p>
            <a:r>
              <a:rPr lang="en-GB" dirty="0">
                <a:solidFill>
                  <a:schemeClr val="bg1"/>
                </a:solidFill>
                <a:cs typeface="Calibri"/>
              </a:rPr>
              <a:t>Marine mammals eating marine litter</a:t>
            </a:r>
            <a:endParaRPr lang="en-US" dirty="0">
              <a:solidFill>
                <a:schemeClr val="bg1"/>
              </a:solidFill>
            </a:endParaRPr>
          </a:p>
        </p:txBody>
      </p:sp>
    </p:spTree>
    <p:extLst>
      <p:ext uri="{BB962C8B-B14F-4D97-AF65-F5344CB8AC3E}">
        <p14:creationId xmlns:p14="http://schemas.microsoft.com/office/powerpoint/2010/main" val="28256795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4254020" y="261470"/>
            <a:ext cx="4590531" cy="162643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4800" b="1" dirty="0">
                <a:solidFill>
                  <a:srgbClr val="FF6600"/>
                </a:solidFill>
                <a:latin typeface="Calibri"/>
                <a:cs typeface="Calibri"/>
              </a:rPr>
              <a:t>How long</a:t>
            </a:r>
            <a:br>
              <a:rPr lang="en-US" sz="4800" b="1" dirty="0">
                <a:solidFill>
                  <a:srgbClr val="FF6600"/>
                </a:solidFill>
                <a:latin typeface="Calibri"/>
                <a:cs typeface="Calibri"/>
              </a:rPr>
            </a:br>
            <a:r>
              <a:rPr lang="en-US" sz="4800" b="1" dirty="0">
                <a:solidFill>
                  <a:srgbClr val="FF6600"/>
                </a:solidFill>
                <a:latin typeface="Calibri"/>
                <a:cs typeface="Calibri"/>
              </a:rPr>
              <a:t>does litter last?</a:t>
            </a:r>
            <a:endParaRPr lang="en-US" sz="4800" dirty="0">
              <a:solidFill>
                <a:srgbClr val="FF6600"/>
              </a:solidFill>
              <a:latin typeface="Calibri"/>
              <a:cs typeface="Calibri"/>
            </a:endParaRPr>
          </a:p>
        </p:txBody>
      </p:sp>
      <p:pic>
        <p:nvPicPr>
          <p:cNvPr id="9" name="Picture 8" descr="BMF Logo 2 Blue.ai"/>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1000" y="261470"/>
            <a:ext cx="2075988" cy="664882"/>
          </a:xfrm>
          <a:prstGeom prst="rect">
            <a:avLst/>
          </a:prstGeom>
        </p:spPr>
      </p:pic>
      <p:pic>
        <p:nvPicPr>
          <p:cNvPr id="10" name="Picture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1000" y="2006751"/>
            <a:ext cx="2439281" cy="1626187"/>
          </a:xfrm>
          <a:prstGeom prst="rect">
            <a:avLst/>
          </a:prstGeom>
          <a:solidFill>
            <a:srgbClr val="FFFFFF">
              <a:shade val="85000"/>
            </a:srgbClr>
          </a:solidFill>
          <a:ln w="19050" cap="sq" cmpd="sng">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 name="Subtitle 2"/>
          <p:cNvSpPr txBox="1">
            <a:spLocks/>
          </p:cNvSpPr>
          <p:nvPr/>
        </p:nvSpPr>
        <p:spPr>
          <a:xfrm>
            <a:off x="327396" y="1233627"/>
            <a:ext cx="6274746" cy="654280"/>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80000"/>
              </a:lnSpc>
              <a:buNone/>
            </a:pPr>
            <a:r>
              <a:rPr lang="en-US" sz="2400" b="1" dirty="0">
                <a:solidFill>
                  <a:schemeClr val="accent5">
                    <a:lumMod val="50000"/>
                  </a:schemeClr>
                </a:solidFill>
                <a:latin typeface="Calibri"/>
                <a:cs typeface="Calibri"/>
              </a:rPr>
              <a:t>Fishing line</a:t>
            </a:r>
          </a:p>
          <a:p>
            <a:pPr marL="0" indent="0">
              <a:lnSpc>
                <a:spcPct val="80000"/>
              </a:lnSpc>
              <a:buNone/>
            </a:pPr>
            <a:r>
              <a:rPr lang="en-US" sz="2400" dirty="0">
                <a:solidFill>
                  <a:schemeClr val="accent5">
                    <a:lumMod val="50000"/>
                  </a:schemeClr>
                </a:solidFill>
                <a:latin typeface="Calibri"/>
                <a:cs typeface="Calibri"/>
              </a:rPr>
              <a:t>600 years</a:t>
            </a:r>
          </a:p>
        </p:txBody>
      </p:sp>
      <p:pic>
        <p:nvPicPr>
          <p:cNvPr id="12" name="Picture 1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516572" y="2771594"/>
            <a:ext cx="2296917" cy="1722687"/>
          </a:xfrm>
          <a:prstGeom prst="rect">
            <a:avLst/>
          </a:prstGeom>
          <a:solidFill>
            <a:srgbClr val="FFFFFF">
              <a:shade val="85000"/>
            </a:srgbClr>
          </a:solidFill>
          <a:ln w="19050" cap="sq" cmpd="sng">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5" name="Picture 1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437849" y="3479425"/>
            <a:ext cx="2029711" cy="2029711"/>
          </a:xfrm>
          <a:prstGeom prst="rect">
            <a:avLst/>
          </a:prstGeom>
          <a:solidFill>
            <a:srgbClr val="FFFFFF">
              <a:shade val="85000"/>
            </a:srgbClr>
          </a:solidFill>
          <a:ln w="19050" cap="sq" cmpd="sng">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9" name="Picture 18"/>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6251715" y="4753454"/>
            <a:ext cx="2592836" cy="1725413"/>
          </a:xfrm>
          <a:prstGeom prst="rect">
            <a:avLst/>
          </a:prstGeom>
          <a:solidFill>
            <a:srgbClr val="FFFFFF">
              <a:shade val="85000"/>
            </a:srgbClr>
          </a:solidFill>
          <a:ln w="19050" cap="sq" cmpd="sng">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0" name="Subtitle 2"/>
          <p:cNvSpPr txBox="1">
            <a:spLocks/>
          </p:cNvSpPr>
          <p:nvPr/>
        </p:nvSpPr>
        <p:spPr>
          <a:xfrm>
            <a:off x="4942608" y="2668336"/>
            <a:ext cx="6274746" cy="654280"/>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80000"/>
              </a:lnSpc>
              <a:buNone/>
            </a:pPr>
            <a:r>
              <a:rPr lang="en-US" sz="2400" b="1" dirty="0">
                <a:solidFill>
                  <a:schemeClr val="accent5">
                    <a:lumMod val="50000"/>
                  </a:schemeClr>
                </a:solidFill>
                <a:latin typeface="Calibri"/>
                <a:cs typeface="Calibri"/>
              </a:rPr>
              <a:t>Plastic drink holder</a:t>
            </a:r>
          </a:p>
          <a:p>
            <a:pPr marL="0" indent="0">
              <a:lnSpc>
                <a:spcPct val="80000"/>
              </a:lnSpc>
              <a:buNone/>
            </a:pPr>
            <a:r>
              <a:rPr lang="en-US" sz="2400" dirty="0">
                <a:solidFill>
                  <a:schemeClr val="accent5">
                    <a:lumMod val="50000"/>
                  </a:schemeClr>
                </a:solidFill>
                <a:latin typeface="Calibri"/>
                <a:cs typeface="Calibri"/>
              </a:rPr>
              <a:t>400 years</a:t>
            </a:r>
          </a:p>
        </p:txBody>
      </p:sp>
      <p:sp>
        <p:nvSpPr>
          <p:cNvPr id="21" name="Subtitle 2"/>
          <p:cNvSpPr txBox="1">
            <a:spLocks/>
          </p:cNvSpPr>
          <p:nvPr/>
        </p:nvSpPr>
        <p:spPr>
          <a:xfrm>
            <a:off x="2901301" y="1990683"/>
            <a:ext cx="6274746" cy="654280"/>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80000"/>
              </a:lnSpc>
              <a:buNone/>
            </a:pPr>
            <a:r>
              <a:rPr lang="en-US" sz="2400" b="1" dirty="0">
                <a:solidFill>
                  <a:schemeClr val="accent5">
                    <a:lumMod val="50000"/>
                  </a:schemeClr>
                </a:solidFill>
                <a:latin typeface="Calibri"/>
                <a:cs typeface="Calibri"/>
              </a:rPr>
              <a:t>Plastic bottles</a:t>
            </a:r>
          </a:p>
          <a:p>
            <a:pPr marL="0" indent="0">
              <a:lnSpc>
                <a:spcPct val="80000"/>
              </a:lnSpc>
              <a:buNone/>
            </a:pPr>
            <a:r>
              <a:rPr lang="en-US" sz="2400" dirty="0">
                <a:solidFill>
                  <a:schemeClr val="accent5">
                    <a:lumMod val="50000"/>
                  </a:schemeClr>
                </a:solidFill>
                <a:latin typeface="Calibri"/>
                <a:cs typeface="Calibri"/>
              </a:rPr>
              <a:t>450 years</a:t>
            </a:r>
          </a:p>
        </p:txBody>
      </p:sp>
      <p:sp>
        <p:nvSpPr>
          <p:cNvPr id="22" name="Subtitle 2"/>
          <p:cNvSpPr txBox="1">
            <a:spLocks/>
          </p:cNvSpPr>
          <p:nvPr/>
        </p:nvSpPr>
        <p:spPr>
          <a:xfrm>
            <a:off x="6570978" y="3954088"/>
            <a:ext cx="6274746" cy="654280"/>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80000"/>
              </a:lnSpc>
              <a:buNone/>
            </a:pPr>
            <a:r>
              <a:rPr lang="en-US" sz="2400" b="1" dirty="0">
                <a:solidFill>
                  <a:schemeClr val="accent5">
                    <a:lumMod val="50000"/>
                  </a:schemeClr>
                </a:solidFill>
                <a:latin typeface="Calibri"/>
                <a:cs typeface="Calibri"/>
              </a:rPr>
              <a:t>Aluminum cans</a:t>
            </a:r>
          </a:p>
          <a:p>
            <a:pPr marL="0" indent="0">
              <a:lnSpc>
                <a:spcPct val="80000"/>
              </a:lnSpc>
              <a:buNone/>
            </a:pPr>
            <a:r>
              <a:rPr lang="en-US" sz="2400" dirty="0">
                <a:solidFill>
                  <a:schemeClr val="accent5">
                    <a:lumMod val="50000"/>
                  </a:schemeClr>
                </a:solidFill>
                <a:latin typeface="Calibri"/>
                <a:cs typeface="Calibri"/>
              </a:rPr>
              <a:t>200 years</a:t>
            </a:r>
          </a:p>
        </p:txBody>
      </p:sp>
    </p:spTree>
    <p:extLst>
      <p:ext uri="{BB962C8B-B14F-4D97-AF65-F5344CB8AC3E}">
        <p14:creationId xmlns:p14="http://schemas.microsoft.com/office/powerpoint/2010/main" val="3152737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4254020" y="261470"/>
            <a:ext cx="4590531" cy="2478960"/>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4800" b="1" dirty="0">
                <a:solidFill>
                  <a:srgbClr val="FF6600"/>
                </a:solidFill>
                <a:latin typeface="Calibri"/>
                <a:cs typeface="Calibri"/>
              </a:rPr>
              <a:t>How long</a:t>
            </a:r>
            <a:br>
              <a:rPr lang="en-US" sz="4800" b="1" dirty="0">
                <a:solidFill>
                  <a:srgbClr val="FF6600"/>
                </a:solidFill>
                <a:latin typeface="Calibri"/>
                <a:cs typeface="Calibri"/>
              </a:rPr>
            </a:br>
            <a:r>
              <a:rPr lang="en-US" sz="4800" b="1" dirty="0">
                <a:solidFill>
                  <a:srgbClr val="FF6600"/>
                </a:solidFill>
                <a:latin typeface="Calibri"/>
                <a:cs typeface="Calibri"/>
              </a:rPr>
              <a:t>does litter last?</a:t>
            </a:r>
            <a:endParaRPr lang="en-US" sz="4800" dirty="0">
              <a:solidFill>
                <a:srgbClr val="FF6600"/>
              </a:solidFill>
              <a:latin typeface="Calibri"/>
              <a:cs typeface="Calibri"/>
            </a:endParaRPr>
          </a:p>
        </p:txBody>
      </p:sp>
      <p:pic>
        <p:nvPicPr>
          <p:cNvPr id="9" name="Picture 8" descr="BMF Logo 2 Blue.ai"/>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1000" y="261470"/>
            <a:ext cx="2075988" cy="664882"/>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81000" y="2008229"/>
            <a:ext cx="2439281" cy="1623230"/>
          </a:xfrm>
          <a:prstGeom prst="rect">
            <a:avLst/>
          </a:prstGeom>
          <a:solidFill>
            <a:srgbClr val="FFFFFF">
              <a:shade val="85000"/>
            </a:srgbClr>
          </a:solidFill>
          <a:ln w="19050" cap="sq" cmpd="sng">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 name="Subtitle 2"/>
          <p:cNvSpPr txBox="1">
            <a:spLocks/>
          </p:cNvSpPr>
          <p:nvPr/>
        </p:nvSpPr>
        <p:spPr>
          <a:xfrm>
            <a:off x="358560" y="1233627"/>
            <a:ext cx="6274746" cy="654280"/>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80000"/>
              </a:lnSpc>
              <a:buNone/>
            </a:pPr>
            <a:r>
              <a:rPr lang="en-US" sz="2400" b="1" dirty="0">
                <a:solidFill>
                  <a:schemeClr val="accent5">
                    <a:lumMod val="50000"/>
                  </a:schemeClr>
                </a:solidFill>
                <a:latin typeface="Calibri"/>
                <a:cs typeface="Calibri"/>
              </a:rPr>
              <a:t>Polystyrene</a:t>
            </a:r>
          </a:p>
          <a:p>
            <a:pPr marL="0" indent="0">
              <a:lnSpc>
                <a:spcPct val="80000"/>
              </a:lnSpc>
              <a:buNone/>
            </a:pPr>
            <a:r>
              <a:rPr lang="en-US" sz="2400" dirty="0">
                <a:solidFill>
                  <a:schemeClr val="accent5">
                    <a:lumMod val="50000"/>
                  </a:schemeClr>
                </a:solidFill>
                <a:latin typeface="Calibri"/>
                <a:cs typeface="Calibri"/>
              </a:rPr>
              <a:t>50 years</a:t>
            </a:r>
          </a:p>
        </p:txBody>
      </p:sp>
      <p:pic>
        <p:nvPicPr>
          <p:cNvPr id="12" name="Picture 1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516572" y="2955526"/>
            <a:ext cx="2296917" cy="1354822"/>
          </a:xfrm>
          <a:prstGeom prst="rect">
            <a:avLst/>
          </a:prstGeom>
          <a:solidFill>
            <a:srgbClr val="FFFFFF">
              <a:shade val="85000"/>
            </a:srgbClr>
          </a:solidFill>
          <a:ln w="19050" cap="sq" cmpd="sng">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5" name="Picture 1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437849" y="3733139"/>
            <a:ext cx="2029711" cy="1522283"/>
          </a:xfrm>
          <a:prstGeom prst="rect">
            <a:avLst/>
          </a:prstGeom>
          <a:solidFill>
            <a:srgbClr val="FFFFFF">
              <a:shade val="85000"/>
            </a:srgbClr>
          </a:solidFill>
          <a:ln w="19050" cap="sq" cmpd="sng">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9" name="Picture 18"/>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6251715" y="4772090"/>
            <a:ext cx="2592836" cy="1688141"/>
          </a:xfrm>
          <a:prstGeom prst="rect">
            <a:avLst/>
          </a:prstGeom>
          <a:solidFill>
            <a:srgbClr val="FFFFFF">
              <a:shade val="85000"/>
            </a:srgbClr>
          </a:solidFill>
          <a:ln w="19050" cap="sq" cmpd="sng">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0" name="Subtitle 2"/>
          <p:cNvSpPr txBox="1">
            <a:spLocks/>
          </p:cNvSpPr>
          <p:nvPr/>
        </p:nvSpPr>
        <p:spPr>
          <a:xfrm>
            <a:off x="6547605" y="3983208"/>
            <a:ext cx="6274746" cy="654280"/>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80000"/>
              </a:lnSpc>
              <a:buNone/>
            </a:pPr>
            <a:r>
              <a:rPr lang="en-US" sz="2400" b="1" dirty="0">
                <a:solidFill>
                  <a:schemeClr val="accent5">
                    <a:lumMod val="50000"/>
                  </a:schemeClr>
                </a:solidFill>
                <a:latin typeface="Calibri"/>
                <a:cs typeface="Calibri"/>
              </a:rPr>
              <a:t>Wax cartons</a:t>
            </a:r>
          </a:p>
          <a:p>
            <a:pPr marL="0" indent="0">
              <a:lnSpc>
                <a:spcPct val="80000"/>
              </a:lnSpc>
              <a:buNone/>
            </a:pPr>
            <a:r>
              <a:rPr lang="en-US" sz="2400" dirty="0">
                <a:solidFill>
                  <a:schemeClr val="accent5">
                    <a:lumMod val="50000"/>
                  </a:schemeClr>
                </a:solidFill>
                <a:latin typeface="Calibri"/>
                <a:cs typeface="Calibri"/>
              </a:rPr>
              <a:t>3 months</a:t>
            </a:r>
          </a:p>
        </p:txBody>
      </p:sp>
      <p:sp>
        <p:nvSpPr>
          <p:cNvPr id="21" name="Subtitle 2"/>
          <p:cNvSpPr txBox="1">
            <a:spLocks/>
          </p:cNvSpPr>
          <p:nvPr/>
        </p:nvSpPr>
        <p:spPr>
          <a:xfrm>
            <a:off x="4880277" y="2955526"/>
            <a:ext cx="6274746" cy="654280"/>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80000"/>
              </a:lnSpc>
              <a:buNone/>
            </a:pPr>
            <a:r>
              <a:rPr lang="en-US" sz="2400" b="1" dirty="0">
                <a:solidFill>
                  <a:schemeClr val="accent5">
                    <a:lumMod val="50000"/>
                  </a:schemeClr>
                </a:solidFill>
                <a:latin typeface="Calibri"/>
                <a:cs typeface="Calibri"/>
              </a:rPr>
              <a:t>Plastic bags</a:t>
            </a:r>
          </a:p>
          <a:p>
            <a:pPr marL="0" indent="0">
              <a:lnSpc>
                <a:spcPct val="80000"/>
              </a:lnSpc>
              <a:buNone/>
            </a:pPr>
            <a:r>
              <a:rPr lang="en-US" sz="2400" dirty="0">
                <a:solidFill>
                  <a:schemeClr val="accent5">
                    <a:lumMod val="50000"/>
                  </a:schemeClr>
                </a:solidFill>
                <a:latin typeface="Calibri"/>
                <a:cs typeface="Calibri"/>
              </a:rPr>
              <a:t>10 – 20 years</a:t>
            </a:r>
          </a:p>
        </p:txBody>
      </p:sp>
      <p:sp>
        <p:nvSpPr>
          <p:cNvPr id="13" name="Subtitle 2"/>
          <p:cNvSpPr txBox="1">
            <a:spLocks/>
          </p:cNvSpPr>
          <p:nvPr/>
        </p:nvSpPr>
        <p:spPr>
          <a:xfrm>
            <a:off x="2932466" y="2135645"/>
            <a:ext cx="6274746" cy="654280"/>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80000"/>
              </a:lnSpc>
              <a:buNone/>
            </a:pPr>
            <a:r>
              <a:rPr lang="en-US" sz="2400" b="1" dirty="0">
                <a:solidFill>
                  <a:schemeClr val="accent5">
                    <a:lumMod val="50000"/>
                  </a:schemeClr>
                </a:solidFill>
                <a:latin typeface="Calibri"/>
                <a:cs typeface="Calibri"/>
              </a:rPr>
              <a:t>Foam fishing buoy</a:t>
            </a:r>
          </a:p>
          <a:p>
            <a:pPr marL="0" indent="0">
              <a:lnSpc>
                <a:spcPct val="80000"/>
              </a:lnSpc>
              <a:buNone/>
            </a:pPr>
            <a:r>
              <a:rPr lang="en-US" sz="2400" dirty="0">
                <a:solidFill>
                  <a:schemeClr val="accent5">
                    <a:lumMod val="50000"/>
                  </a:schemeClr>
                </a:solidFill>
                <a:latin typeface="Calibri"/>
                <a:cs typeface="Calibri"/>
              </a:rPr>
              <a:t>50 years</a:t>
            </a:r>
          </a:p>
        </p:txBody>
      </p:sp>
    </p:spTree>
    <p:extLst>
      <p:ext uri="{BB962C8B-B14F-4D97-AF65-F5344CB8AC3E}">
        <p14:creationId xmlns:p14="http://schemas.microsoft.com/office/powerpoint/2010/main" val="3878943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392077" y="1033127"/>
            <a:ext cx="8751923" cy="673138"/>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buNone/>
            </a:pPr>
            <a:r>
              <a:rPr lang="en-US" sz="3600" b="1" dirty="0">
                <a:solidFill>
                  <a:srgbClr val="FF6600"/>
                </a:solidFill>
                <a:latin typeface="Calibri"/>
                <a:cs typeface="Calibri"/>
              </a:rPr>
              <a:t>How much plastic litter is around Lyme Bay?</a:t>
            </a:r>
            <a:endParaRPr lang="en-US" sz="3600" dirty="0">
              <a:solidFill>
                <a:srgbClr val="FF6600"/>
              </a:solidFill>
              <a:latin typeface="Calibri"/>
              <a:cs typeface="Calibri"/>
            </a:endParaRPr>
          </a:p>
        </p:txBody>
      </p:sp>
      <p:pic>
        <p:nvPicPr>
          <p:cNvPr id="9" name="Picture 8" descr="BMF Logo 2 Blue.ai"/>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1000" y="261470"/>
            <a:ext cx="2075988" cy="664882"/>
          </a:xfrm>
          <a:prstGeom prst="rect">
            <a:avLst/>
          </a:prstGeom>
        </p:spPr>
      </p:pic>
      <p:pic>
        <p:nvPicPr>
          <p:cNvPr id="2" name="Picture 1"/>
          <p:cNvPicPr>
            <a:picLocks noChangeAspect="1"/>
          </p:cNvPicPr>
          <p:nvPr/>
        </p:nvPicPr>
        <p:blipFill>
          <a:blip r:embed="rId4"/>
          <a:stretch>
            <a:fillRect/>
          </a:stretch>
        </p:blipFill>
        <p:spPr>
          <a:xfrm>
            <a:off x="787979" y="1912702"/>
            <a:ext cx="7436556" cy="4037427"/>
          </a:xfrm>
          <a:prstGeom prst="rect">
            <a:avLst/>
          </a:prstGeom>
        </p:spPr>
      </p:pic>
      <p:sp>
        <p:nvSpPr>
          <p:cNvPr id="3" name="TextBox 2"/>
          <p:cNvSpPr txBox="1"/>
          <p:nvPr/>
        </p:nvSpPr>
        <p:spPr>
          <a:xfrm>
            <a:off x="0" y="6158908"/>
            <a:ext cx="9144000" cy="276999"/>
          </a:xfrm>
          <a:prstGeom prst="rect">
            <a:avLst/>
          </a:prstGeom>
          <a:noFill/>
        </p:spPr>
        <p:txBody>
          <a:bodyPr wrap="square" rtlCol="0">
            <a:spAutoFit/>
          </a:bodyPr>
          <a:lstStyle/>
          <a:p>
            <a:pPr algn="ctr"/>
            <a:r>
              <a:rPr lang="en-US" sz="1200" dirty="0"/>
              <a:t>Data provided by the Marine Conservation Society – Seaton Beach Cleans 2006-2015</a:t>
            </a:r>
          </a:p>
        </p:txBody>
      </p:sp>
    </p:spTree>
    <p:extLst>
      <p:ext uri="{BB962C8B-B14F-4D97-AF65-F5344CB8AC3E}">
        <p14:creationId xmlns:p14="http://schemas.microsoft.com/office/powerpoint/2010/main" val="12839487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381000" y="1151299"/>
            <a:ext cx="5954059" cy="328875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80000"/>
              </a:lnSpc>
              <a:buNone/>
            </a:pPr>
            <a:r>
              <a:rPr lang="en-US" sz="3500" b="1" dirty="0">
                <a:solidFill>
                  <a:srgbClr val="FF6600"/>
                </a:solidFill>
                <a:latin typeface="Calibri"/>
                <a:cs typeface="Calibri"/>
              </a:rPr>
              <a:t>How might some of</a:t>
            </a:r>
            <a:br>
              <a:rPr lang="en-US" sz="3500" b="1" dirty="0">
                <a:solidFill>
                  <a:srgbClr val="FF6600"/>
                </a:solidFill>
                <a:latin typeface="Calibri"/>
                <a:cs typeface="Calibri"/>
              </a:rPr>
            </a:br>
            <a:r>
              <a:rPr lang="en-US" sz="3500" b="1" dirty="0">
                <a:solidFill>
                  <a:srgbClr val="FF6600"/>
                </a:solidFill>
                <a:latin typeface="Calibri"/>
                <a:cs typeface="Calibri"/>
              </a:rPr>
              <a:t>these items affect the</a:t>
            </a:r>
            <a:br>
              <a:rPr lang="en-US" sz="3500" b="1" dirty="0">
                <a:solidFill>
                  <a:srgbClr val="FF6600"/>
                </a:solidFill>
                <a:latin typeface="Calibri"/>
                <a:cs typeface="Calibri"/>
              </a:rPr>
            </a:br>
            <a:r>
              <a:rPr lang="en-US" sz="3500" b="1" dirty="0">
                <a:solidFill>
                  <a:srgbClr val="FF6600"/>
                </a:solidFill>
                <a:latin typeface="Calibri"/>
                <a:cs typeface="Calibri"/>
              </a:rPr>
              <a:t>marine environment?</a:t>
            </a:r>
            <a:endParaRPr lang="en-US" sz="3500" dirty="0">
              <a:solidFill>
                <a:srgbClr val="FF6600"/>
              </a:solidFill>
              <a:latin typeface="Calibri"/>
              <a:cs typeface="Calibri"/>
            </a:endParaRPr>
          </a:p>
        </p:txBody>
      </p:sp>
      <p:pic>
        <p:nvPicPr>
          <p:cNvPr id="9" name="Picture 8" descr="BMF Logo 2 Blue.ai"/>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1000" y="261470"/>
            <a:ext cx="2075988" cy="664882"/>
          </a:xfrm>
          <a:prstGeom prst="rect">
            <a:avLst/>
          </a:prstGeom>
        </p:spPr>
      </p:pic>
      <p:pic>
        <p:nvPicPr>
          <p:cNvPr id="4" name="Picture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30761" y="2823150"/>
            <a:ext cx="4252165" cy="2834776"/>
          </a:xfrm>
          <a:prstGeom prst="rect">
            <a:avLst/>
          </a:prstGeom>
          <a:solidFill>
            <a:srgbClr val="FFFFFF">
              <a:shade val="85000"/>
            </a:srgbClr>
          </a:solidFill>
          <a:ln w="19050" cap="sq" cmpd="sng">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TextBox 2"/>
          <p:cNvSpPr txBox="1"/>
          <p:nvPr/>
        </p:nvSpPr>
        <p:spPr>
          <a:xfrm>
            <a:off x="381000" y="2823150"/>
            <a:ext cx="3947546" cy="2139047"/>
          </a:xfrm>
          <a:prstGeom prst="rect">
            <a:avLst/>
          </a:prstGeom>
          <a:noFill/>
        </p:spPr>
        <p:txBody>
          <a:bodyPr wrap="square" rtlCol="0">
            <a:spAutoFit/>
          </a:bodyPr>
          <a:lstStyle/>
          <a:p>
            <a:r>
              <a:rPr lang="en-GB" sz="2500" b="1" dirty="0" err="1">
                <a:solidFill>
                  <a:srgbClr val="215968"/>
                </a:solidFill>
                <a:cs typeface="Calibri"/>
              </a:rPr>
              <a:t>Microbeads</a:t>
            </a:r>
            <a:endParaRPr lang="en-US" sz="2500" b="1" dirty="0">
              <a:solidFill>
                <a:srgbClr val="215968"/>
              </a:solidFill>
            </a:endParaRPr>
          </a:p>
          <a:p>
            <a:endParaRPr lang="en-GB" dirty="0">
              <a:solidFill>
                <a:srgbClr val="215968"/>
              </a:solidFill>
            </a:endParaRPr>
          </a:p>
          <a:p>
            <a:r>
              <a:rPr lang="en-GB" dirty="0" err="1">
                <a:solidFill>
                  <a:srgbClr val="215968"/>
                </a:solidFill>
              </a:rPr>
              <a:t>Microbeads</a:t>
            </a:r>
            <a:r>
              <a:rPr lang="en-GB" dirty="0">
                <a:solidFill>
                  <a:srgbClr val="215968"/>
                </a:solidFill>
              </a:rPr>
              <a:t> can be toxic in the water. They may be mistakenly eaten by filter feeders which can have a knock on effect in the food chain.</a:t>
            </a:r>
          </a:p>
          <a:p>
            <a:endParaRPr lang="en-US" dirty="0">
              <a:solidFill>
                <a:srgbClr val="215968"/>
              </a:solidFill>
            </a:endParaRPr>
          </a:p>
        </p:txBody>
      </p:sp>
      <p:pic>
        <p:nvPicPr>
          <p:cNvPr id="7" name="Picture 6" descr="Think Icon.ai"/>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749918" y="86689"/>
            <a:ext cx="2300366" cy="2300366"/>
          </a:xfrm>
          <a:prstGeom prst="rect">
            <a:avLst/>
          </a:prstGeom>
        </p:spPr>
      </p:pic>
      <p:sp>
        <p:nvSpPr>
          <p:cNvPr id="10" name="Subtitle 2"/>
          <p:cNvSpPr>
            <a:spLocks noGrp="1"/>
          </p:cNvSpPr>
          <p:nvPr>
            <p:ph type="subTitle" idx="1"/>
          </p:nvPr>
        </p:nvSpPr>
        <p:spPr>
          <a:xfrm>
            <a:off x="473601" y="5455874"/>
            <a:ext cx="8156084" cy="1501587"/>
          </a:xfrm>
        </p:spPr>
        <p:txBody>
          <a:bodyPr>
            <a:normAutofit/>
          </a:bodyPr>
          <a:lstStyle/>
          <a:p>
            <a:pPr algn="l">
              <a:lnSpc>
                <a:spcPct val="90000"/>
              </a:lnSpc>
            </a:pPr>
            <a:r>
              <a:rPr lang="en-GB" dirty="0">
                <a:latin typeface="Calibri"/>
                <a:cs typeface="Calibri"/>
              </a:rPr>
              <a:t>These are</a:t>
            </a:r>
            <a:br>
              <a:rPr lang="en-GB" dirty="0">
                <a:latin typeface="Calibri"/>
                <a:cs typeface="Calibri"/>
              </a:rPr>
            </a:br>
            <a:r>
              <a:rPr lang="en-GB" dirty="0">
                <a:latin typeface="Calibri"/>
                <a:cs typeface="Calibri"/>
              </a:rPr>
              <a:t>now banded!</a:t>
            </a:r>
          </a:p>
        </p:txBody>
      </p:sp>
    </p:spTree>
    <p:extLst>
      <p:ext uri="{BB962C8B-B14F-4D97-AF65-F5344CB8AC3E}">
        <p14:creationId xmlns:p14="http://schemas.microsoft.com/office/powerpoint/2010/main" val="5528814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050" y="0"/>
            <a:ext cx="9163048" cy="6907940"/>
          </a:xfrm>
          <a:prstGeom prst="rect">
            <a:avLst/>
          </a:prstGeom>
        </p:spPr>
      </p:pic>
    </p:spTree>
    <p:extLst>
      <p:ext uri="{BB962C8B-B14F-4D97-AF65-F5344CB8AC3E}">
        <p14:creationId xmlns:p14="http://schemas.microsoft.com/office/powerpoint/2010/main" val="37630644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BMF Logo 2 Blue.ai"/>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1000" y="261470"/>
            <a:ext cx="2075988" cy="664882"/>
          </a:xfrm>
          <a:prstGeom prst="rect">
            <a:avLst/>
          </a:prstGeom>
        </p:spPr>
      </p:pic>
      <p:pic>
        <p:nvPicPr>
          <p:cNvPr id="10" name="Picture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30761" y="2823150"/>
            <a:ext cx="4274256" cy="3205693"/>
          </a:xfrm>
          <a:prstGeom prst="rect">
            <a:avLst/>
          </a:prstGeom>
          <a:solidFill>
            <a:srgbClr val="FFFFFF">
              <a:shade val="85000"/>
            </a:srgbClr>
          </a:solidFill>
          <a:ln w="19050" cap="sq" cmpd="sng">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Subtitle 2"/>
          <p:cNvSpPr txBox="1">
            <a:spLocks/>
          </p:cNvSpPr>
          <p:nvPr/>
        </p:nvSpPr>
        <p:spPr>
          <a:xfrm>
            <a:off x="381000" y="1151299"/>
            <a:ext cx="5954059" cy="328875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80000"/>
              </a:lnSpc>
              <a:buNone/>
            </a:pPr>
            <a:r>
              <a:rPr lang="en-US" sz="3500" b="1" dirty="0">
                <a:solidFill>
                  <a:srgbClr val="FF6600"/>
                </a:solidFill>
                <a:latin typeface="Calibri"/>
                <a:cs typeface="Calibri"/>
              </a:rPr>
              <a:t>How might some of</a:t>
            </a:r>
            <a:br>
              <a:rPr lang="en-US" sz="3500" b="1" dirty="0">
                <a:solidFill>
                  <a:srgbClr val="FF6600"/>
                </a:solidFill>
                <a:latin typeface="Calibri"/>
                <a:cs typeface="Calibri"/>
              </a:rPr>
            </a:br>
            <a:r>
              <a:rPr lang="en-US" sz="3500" b="1" dirty="0">
                <a:solidFill>
                  <a:srgbClr val="FF6600"/>
                </a:solidFill>
                <a:latin typeface="Calibri"/>
                <a:cs typeface="Calibri"/>
              </a:rPr>
              <a:t>these items affect the</a:t>
            </a:r>
            <a:br>
              <a:rPr lang="en-US" sz="3500" b="1" dirty="0">
                <a:solidFill>
                  <a:srgbClr val="FF6600"/>
                </a:solidFill>
                <a:latin typeface="Calibri"/>
                <a:cs typeface="Calibri"/>
              </a:rPr>
            </a:br>
            <a:r>
              <a:rPr lang="en-US" sz="3500" b="1" dirty="0">
                <a:solidFill>
                  <a:srgbClr val="FF6600"/>
                </a:solidFill>
                <a:latin typeface="Calibri"/>
                <a:cs typeface="Calibri"/>
              </a:rPr>
              <a:t>marine environment?</a:t>
            </a:r>
            <a:endParaRPr lang="en-US" sz="3500" dirty="0">
              <a:solidFill>
                <a:srgbClr val="FF6600"/>
              </a:solidFill>
              <a:latin typeface="Calibri"/>
              <a:cs typeface="Calibri"/>
            </a:endParaRPr>
          </a:p>
        </p:txBody>
      </p:sp>
      <p:sp>
        <p:nvSpPr>
          <p:cNvPr id="12" name="TextBox 11"/>
          <p:cNvSpPr txBox="1"/>
          <p:nvPr/>
        </p:nvSpPr>
        <p:spPr>
          <a:xfrm>
            <a:off x="381000" y="2823150"/>
            <a:ext cx="3947546" cy="2139047"/>
          </a:xfrm>
          <a:prstGeom prst="rect">
            <a:avLst/>
          </a:prstGeom>
          <a:noFill/>
        </p:spPr>
        <p:txBody>
          <a:bodyPr wrap="square" rtlCol="0">
            <a:spAutoFit/>
          </a:bodyPr>
          <a:lstStyle/>
          <a:p>
            <a:r>
              <a:rPr lang="en-US" sz="2500" b="1" dirty="0">
                <a:solidFill>
                  <a:srgbClr val="215968"/>
                </a:solidFill>
                <a:cs typeface="Calibri"/>
              </a:rPr>
              <a:t>Plastic bags</a:t>
            </a:r>
            <a:endParaRPr lang="en-US" sz="2500" b="1" dirty="0">
              <a:solidFill>
                <a:srgbClr val="215968"/>
              </a:solidFill>
            </a:endParaRPr>
          </a:p>
          <a:p>
            <a:endParaRPr lang="en-GB" dirty="0">
              <a:solidFill>
                <a:srgbClr val="215968"/>
              </a:solidFill>
            </a:endParaRPr>
          </a:p>
          <a:p>
            <a:r>
              <a:rPr lang="en-GB" dirty="0">
                <a:solidFill>
                  <a:srgbClr val="215968"/>
                </a:solidFill>
              </a:rPr>
              <a:t>Plastic bags can be ingested by seabirds including fulmars, dolphins and seals, they can be mistaken for jelly fish and they can also cause entanglement.</a:t>
            </a:r>
          </a:p>
          <a:p>
            <a:endParaRPr lang="en-US" dirty="0">
              <a:solidFill>
                <a:srgbClr val="215968"/>
              </a:solidFill>
            </a:endParaRPr>
          </a:p>
        </p:txBody>
      </p:sp>
      <p:pic>
        <p:nvPicPr>
          <p:cNvPr id="2" name="Picture 1" descr="Think Icon.ai"/>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749918" y="86689"/>
            <a:ext cx="2300366" cy="2300366"/>
          </a:xfrm>
          <a:prstGeom prst="rect">
            <a:avLst/>
          </a:prstGeom>
        </p:spPr>
      </p:pic>
      <p:sp>
        <p:nvSpPr>
          <p:cNvPr id="14" name="Subtitle 2"/>
          <p:cNvSpPr>
            <a:spLocks noGrp="1"/>
          </p:cNvSpPr>
          <p:nvPr>
            <p:ph type="subTitle" idx="1"/>
          </p:nvPr>
        </p:nvSpPr>
        <p:spPr>
          <a:xfrm>
            <a:off x="473601" y="5455874"/>
            <a:ext cx="8156084" cy="1501587"/>
          </a:xfrm>
        </p:spPr>
        <p:txBody>
          <a:bodyPr>
            <a:normAutofit/>
          </a:bodyPr>
          <a:lstStyle/>
          <a:p>
            <a:pPr algn="l">
              <a:lnSpc>
                <a:spcPct val="90000"/>
              </a:lnSpc>
            </a:pPr>
            <a:r>
              <a:rPr lang="en-GB" dirty="0">
                <a:latin typeface="Calibri"/>
                <a:cs typeface="Calibri"/>
              </a:rPr>
              <a:t>Plastic </a:t>
            </a:r>
            <a:r>
              <a:rPr lang="en-GB">
                <a:latin typeface="Calibri"/>
                <a:cs typeface="Calibri"/>
              </a:rPr>
              <a:t>bags look</a:t>
            </a:r>
            <a:br>
              <a:rPr lang="en-GB">
                <a:latin typeface="Calibri"/>
                <a:cs typeface="Calibri"/>
              </a:rPr>
            </a:br>
            <a:r>
              <a:rPr lang="en-GB">
                <a:latin typeface="Calibri"/>
                <a:cs typeface="Calibri"/>
              </a:rPr>
              <a:t>like </a:t>
            </a:r>
            <a:r>
              <a:rPr lang="en-GB" dirty="0">
                <a:latin typeface="Calibri"/>
                <a:cs typeface="Calibri"/>
              </a:rPr>
              <a:t>jellyfish!</a:t>
            </a:r>
          </a:p>
        </p:txBody>
      </p:sp>
    </p:spTree>
    <p:extLst>
      <p:ext uri="{BB962C8B-B14F-4D97-AF65-F5344CB8AC3E}">
        <p14:creationId xmlns:p14="http://schemas.microsoft.com/office/powerpoint/2010/main" val="28218094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BMF Logo 2 Blue.ai"/>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1000" y="261470"/>
            <a:ext cx="2075988" cy="664882"/>
          </a:xfrm>
          <a:prstGeom prst="rect">
            <a:avLst/>
          </a:prstGeom>
        </p:spPr>
      </p:pic>
      <p:pic>
        <p:nvPicPr>
          <p:cNvPr id="4" name="Picture 3" descr="Beyond Plastic Bags_web_725x479.jp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1018923"/>
            <a:ext cx="9147956" cy="6043960"/>
          </a:xfrm>
          <a:prstGeom prst="rect">
            <a:avLst/>
          </a:prstGeom>
        </p:spPr>
      </p:pic>
    </p:spTree>
    <p:extLst>
      <p:ext uri="{BB962C8B-B14F-4D97-AF65-F5344CB8AC3E}">
        <p14:creationId xmlns:p14="http://schemas.microsoft.com/office/powerpoint/2010/main" val="37860552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BMF Logo 2 Blue.ai"/>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1000" y="261470"/>
            <a:ext cx="2075988" cy="664882"/>
          </a:xfrm>
          <a:prstGeom prst="rect">
            <a:avLst/>
          </a:prstGeom>
        </p:spPr>
      </p:pic>
      <p:pic>
        <p:nvPicPr>
          <p:cNvPr id="14" name="Picture 1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30761" y="2823151"/>
            <a:ext cx="4274256" cy="2849504"/>
          </a:xfrm>
          <a:prstGeom prst="rect">
            <a:avLst/>
          </a:prstGeom>
          <a:solidFill>
            <a:srgbClr val="FFFFFF">
              <a:shade val="85000"/>
            </a:srgbClr>
          </a:solidFill>
          <a:ln w="19050" cap="sq" cmpd="sng">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Subtitle 2"/>
          <p:cNvSpPr txBox="1">
            <a:spLocks/>
          </p:cNvSpPr>
          <p:nvPr/>
        </p:nvSpPr>
        <p:spPr>
          <a:xfrm>
            <a:off x="381000" y="1151299"/>
            <a:ext cx="5954059" cy="328875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80000"/>
              </a:lnSpc>
              <a:buNone/>
            </a:pPr>
            <a:r>
              <a:rPr lang="en-US" sz="3500" b="1" dirty="0">
                <a:solidFill>
                  <a:srgbClr val="FF6600"/>
                </a:solidFill>
                <a:latin typeface="Calibri"/>
                <a:cs typeface="Calibri"/>
              </a:rPr>
              <a:t>How might some of</a:t>
            </a:r>
            <a:br>
              <a:rPr lang="en-US" sz="3500" b="1" dirty="0">
                <a:solidFill>
                  <a:srgbClr val="FF6600"/>
                </a:solidFill>
                <a:latin typeface="Calibri"/>
                <a:cs typeface="Calibri"/>
              </a:rPr>
            </a:br>
            <a:r>
              <a:rPr lang="en-US" sz="3500" b="1" dirty="0">
                <a:solidFill>
                  <a:srgbClr val="FF6600"/>
                </a:solidFill>
                <a:latin typeface="Calibri"/>
                <a:cs typeface="Calibri"/>
              </a:rPr>
              <a:t>these items affect the</a:t>
            </a:r>
            <a:br>
              <a:rPr lang="en-US" sz="3500" b="1" dirty="0">
                <a:solidFill>
                  <a:srgbClr val="FF6600"/>
                </a:solidFill>
                <a:latin typeface="Calibri"/>
                <a:cs typeface="Calibri"/>
              </a:rPr>
            </a:br>
            <a:r>
              <a:rPr lang="en-US" sz="3500" b="1" dirty="0">
                <a:solidFill>
                  <a:srgbClr val="FF6600"/>
                </a:solidFill>
                <a:latin typeface="Calibri"/>
                <a:cs typeface="Calibri"/>
              </a:rPr>
              <a:t>marine environment?</a:t>
            </a:r>
            <a:endParaRPr lang="en-US" sz="3500" dirty="0">
              <a:solidFill>
                <a:srgbClr val="FF6600"/>
              </a:solidFill>
              <a:latin typeface="Calibri"/>
              <a:cs typeface="Calibri"/>
            </a:endParaRPr>
          </a:p>
        </p:txBody>
      </p:sp>
      <p:sp>
        <p:nvSpPr>
          <p:cNvPr id="12" name="TextBox 11"/>
          <p:cNvSpPr txBox="1"/>
          <p:nvPr/>
        </p:nvSpPr>
        <p:spPr>
          <a:xfrm>
            <a:off x="381000" y="2823149"/>
            <a:ext cx="3608117" cy="2474709"/>
          </a:xfrm>
          <a:prstGeom prst="rect">
            <a:avLst/>
          </a:prstGeom>
          <a:noFill/>
        </p:spPr>
        <p:txBody>
          <a:bodyPr wrap="square" rtlCol="0">
            <a:spAutoFit/>
          </a:bodyPr>
          <a:lstStyle/>
          <a:p>
            <a:r>
              <a:rPr lang="en-US" sz="2500" b="1" dirty="0">
                <a:solidFill>
                  <a:srgbClr val="215968"/>
                </a:solidFill>
                <a:cs typeface="Calibri"/>
              </a:rPr>
              <a:t>Fishing Line</a:t>
            </a:r>
            <a:endParaRPr lang="en-US" sz="2500" b="1" dirty="0">
              <a:solidFill>
                <a:srgbClr val="215968"/>
              </a:solidFill>
            </a:endParaRPr>
          </a:p>
          <a:p>
            <a:endParaRPr lang="en-GB" dirty="0">
              <a:solidFill>
                <a:srgbClr val="215968"/>
              </a:solidFill>
            </a:endParaRPr>
          </a:p>
          <a:p>
            <a:r>
              <a:rPr lang="en-GB" dirty="0">
                <a:solidFill>
                  <a:srgbClr val="215968"/>
                </a:solidFill>
              </a:rPr>
              <a:t>Fishing line can cause entanglement of sea birds including gannets, marine mammals (seals and dolphins) and fish and crabs.</a:t>
            </a:r>
          </a:p>
          <a:p>
            <a:endParaRPr lang="en-US" dirty="0">
              <a:solidFill>
                <a:srgbClr val="215968"/>
              </a:solidFill>
            </a:endParaRPr>
          </a:p>
          <a:p>
            <a:endParaRPr lang="en-US" dirty="0">
              <a:solidFill>
                <a:srgbClr val="215968"/>
              </a:solidFill>
            </a:endParaRPr>
          </a:p>
        </p:txBody>
      </p:sp>
      <p:pic>
        <p:nvPicPr>
          <p:cNvPr id="13" name="Picture 12" descr="Think Icon.ai"/>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749918" y="86689"/>
            <a:ext cx="2300366" cy="2300366"/>
          </a:xfrm>
          <a:prstGeom prst="rect">
            <a:avLst/>
          </a:prstGeom>
        </p:spPr>
      </p:pic>
      <p:sp>
        <p:nvSpPr>
          <p:cNvPr id="15" name="Subtitle 2"/>
          <p:cNvSpPr>
            <a:spLocks noGrp="1"/>
          </p:cNvSpPr>
          <p:nvPr>
            <p:ph type="subTitle" idx="1"/>
          </p:nvPr>
        </p:nvSpPr>
        <p:spPr>
          <a:xfrm>
            <a:off x="473601" y="5965335"/>
            <a:ext cx="8156084" cy="1501587"/>
          </a:xfrm>
        </p:spPr>
        <p:txBody>
          <a:bodyPr>
            <a:normAutofit/>
          </a:bodyPr>
          <a:lstStyle/>
          <a:p>
            <a:pPr algn="l">
              <a:lnSpc>
                <a:spcPct val="90000"/>
              </a:lnSpc>
            </a:pPr>
            <a:r>
              <a:rPr lang="en-GB" dirty="0">
                <a:latin typeface="Calibri"/>
                <a:cs typeface="Calibri"/>
              </a:rPr>
              <a:t>Can last for up to 600 years! </a:t>
            </a:r>
          </a:p>
        </p:txBody>
      </p:sp>
    </p:spTree>
    <p:extLst>
      <p:ext uri="{BB962C8B-B14F-4D97-AF65-F5344CB8AC3E}">
        <p14:creationId xmlns:p14="http://schemas.microsoft.com/office/powerpoint/2010/main" val="23263811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85660" y="5475384"/>
            <a:ext cx="8156084" cy="917915"/>
          </a:xfrm>
        </p:spPr>
        <p:txBody>
          <a:bodyPr>
            <a:normAutofit fontScale="85000" lnSpcReduction="10000"/>
          </a:bodyPr>
          <a:lstStyle/>
          <a:p>
            <a:r>
              <a:rPr lang="en-US" dirty="0">
                <a:latin typeface="Calibri"/>
                <a:cs typeface="Calibri"/>
              </a:rPr>
              <a:t>Did you know… there are over 1,300 different species</a:t>
            </a:r>
            <a:br>
              <a:rPr lang="en-US" dirty="0">
                <a:latin typeface="Calibri"/>
                <a:cs typeface="Calibri"/>
              </a:rPr>
            </a:br>
            <a:r>
              <a:rPr lang="en-US" dirty="0">
                <a:latin typeface="Calibri"/>
                <a:cs typeface="Calibri"/>
              </a:rPr>
              <a:t>of flora and fauna found in Lyme Bay!</a:t>
            </a:r>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03419" y="252303"/>
            <a:ext cx="3432191" cy="242656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43938" y="2448464"/>
            <a:ext cx="3639246" cy="2436111"/>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7" name="Picture 6" descr="BMF Logo 2 Blue.ai"/>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1000" y="261470"/>
            <a:ext cx="2075988" cy="664882"/>
          </a:xfrm>
          <a:prstGeom prst="rect">
            <a:avLst/>
          </a:prstGeom>
        </p:spPr>
      </p:pic>
      <p:sp>
        <p:nvSpPr>
          <p:cNvPr id="9" name="Subtitle 2"/>
          <p:cNvSpPr txBox="1">
            <a:spLocks/>
          </p:cNvSpPr>
          <p:nvPr/>
        </p:nvSpPr>
        <p:spPr>
          <a:xfrm>
            <a:off x="381000" y="1151299"/>
            <a:ext cx="5954059" cy="328875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80000"/>
              </a:lnSpc>
              <a:buNone/>
            </a:pPr>
            <a:r>
              <a:rPr lang="en-US" sz="3500" b="1" dirty="0">
                <a:solidFill>
                  <a:srgbClr val="FF6600"/>
                </a:solidFill>
                <a:latin typeface="Calibri"/>
                <a:cs typeface="Calibri"/>
              </a:rPr>
              <a:t>Why is Lyme Bay</a:t>
            </a:r>
            <a:br>
              <a:rPr lang="en-US" sz="3500" b="1" dirty="0">
                <a:solidFill>
                  <a:srgbClr val="FF6600"/>
                </a:solidFill>
                <a:latin typeface="Calibri"/>
                <a:cs typeface="Calibri"/>
              </a:rPr>
            </a:br>
            <a:r>
              <a:rPr lang="en-US" sz="3500" b="1" dirty="0">
                <a:solidFill>
                  <a:srgbClr val="FF6600"/>
                </a:solidFill>
                <a:latin typeface="Calibri"/>
                <a:cs typeface="Calibri"/>
              </a:rPr>
              <a:t>Reserve so special?</a:t>
            </a:r>
          </a:p>
          <a:p>
            <a:pPr marL="0" lvl="0" indent="0">
              <a:spcBef>
                <a:spcPts val="0"/>
              </a:spcBef>
              <a:buNone/>
            </a:pPr>
            <a:endParaRPr lang="en-US" sz="3500" b="1" dirty="0">
              <a:solidFill>
                <a:srgbClr val="215968"/>
              </a:solidFill>
              <a:latin typeface="Calibri"/>
              <a:cs typeface="Calibri"/>
            </a:endParaRPr>
          </a:p>
          <a:p>
            <a:pPr marL="0" lvl="0" indent="0">
              <a:spcBef>
                <a:spcPts val="0"/>
              </a:spcBef>
              <a:buNone/>
            </a:pPr>
            <a:r>
              <a:rPr lang="en-US" sz="2800" dirty="0">
                <a:solidFill>
                  <a:srgbClr val="215968"/>
                </a:solidFill>
                <a:cs typeface="Calibri"/>
              </a:rPr>
              <a:t>It is special because of</a:t>
            </a:r>
            <a:br>
              <a:rPr lang="en-US" sz="2800" dirty="0">
                <a:solidFill>
                  <a:srgbClr val="215968"/>
                </a:solidFill>
                <a:cs typeface="Calibri"/>
              </a:rPr>
            </a:br>
            <a:r>
              <a:rPr lang="en-US" sz="2800" dirty="0">
                <a:solidFill>
                  <a:srgbClr val="215968"/>
                </a:solidFill>
                <a:cs typeface="Calibri"/>
              </a:rPr>
              <a:t>the reefs which the fish</a:t>
            </a:r>
            <a:br>
              <a:rPr lang="en-US" sz="2800" dirty="0">
                <a:solidFill>
                  <a:srgbClr val="215968"/>
                </a:solidFill>
                <a:cs typeface="Calibri"/>
              </a:rPr>
            </a:br>
            <a:r>
              <a:rPr lang="en-US" sz="2800" dirty="0">
                <a:solidFill>
                  <a:srgbClr val="215968"/>
                </a:solidFill>
                <a:cs typeface="Calibri"/>
              </a:rPr>
              <a:t>and corals live on.</a:t>
            </a:r>
          </a:p>
          <a:p>
            <a:pPr marL="0" indent="0">
              <a:lnSpc>
                <a:spcPct val="80000"/>
              </a:lnSpc>
              <a:buNone/>
            </a:pPr>
            <a:endParaRPr lang="en-US" sz="3500" dirty="0">
              <a:solidFill>
                <a:srgbClr val="FF6600"/>
              </a:solidFill>
              <a:latin typeface="Calibri"/>
              <a:cs typeface="Calibri"/>
            </a:endParaRPr>
          </a:p>
        </p:txBody>
      </p:sp>
    </p:spTree>
    <p:extLst>
      <p:ext uri="{BB962C8B-B14F-4D97-AF65-F5344CB8AC3E}">
        <p14:creationId xmlns:p14="http://schemas.microsoft.com/office/powerpoint/2010/main" val="12591644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a:spLocks noGrp="1"/>
          </p:cNvSpPr>
          <p:nvPr>
            <p:ph type="subTitle" idx="1"/>
          </p:nvPr>
        </p:nvSpPr>
        <p:spPr>
          <a:xfrm>
            <a:off x="585660" y="5246104"/>
            <a:ext cx="8156084" cy="1262818"/>
          </a:xfrm>
        </p:spPr>
        <p:txBody>
          <a:bodyPr>
            <a:noAutofit/>
          </a:bodyPr>
          <a:lstStyle/>
          <a:p>
            <a:r>
              <a:rPr lang="en-US" sz="4000" dirty="0"/>
              <a:t>Fish, corals and scallops all</a:t>
            </a:r>
            <a:br>
              <a:rPr lang="en-US" sz="4000" dirty="0"/>
            </a:br>
            <a:r>
              <a:rPr lang="en-US" sz="4000" dirty="0"/>
              <a:t>live in Lyme Bay</a:t>
            </a:r>
          </a:p>
        </p:txBody>
      </p:sp>
      <p:pic>
        <p:nvPicPr>
          <p:cNvPr id="2" name="Fish.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835851" y="-51978"/>
            <a:ext cx="12284405" cy="6909978"/>
          </a:xfrm>
          <a:prstGeom prst="rect">
            <a:avLst/>
          </a:prstGeom>
        </p:spPr>
      </p:pic>
    </p:spTree>
    <p:extLst>
      <p:ext uri="{BB962C8B-B14F-4D97-AF65-F5344CB8AC3E}">
        <p14:creationId xmlns:p14="http://schemas.microsoft.com/office/powerpoint/2010/main" val="3759530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62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repeatCount="indefinite"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2700" y="-202051"/>
            <a:ext cx="10541168" cy="7055332"/>
          </a:xfrm>
          <a:prstGeom prst="rect">
            <a:avLst/>
          </a:prstGeom>
        </p:spPr>
      </p:pic>
    </p:spTree>
    <p:extLst>
      <p:ext uri="{BB962C8B-B14F-4D97-AF65-F5344CB8AC3E}">
        <p14:creationId xmlns:p14="http://schemas.microsoft.com/office/powerpoint/2010/main" val="33205550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519628" y="1064009"/>
            <a:ext cx="5954059" cy="328875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80000"/>
              </a:lnSpc>
              <a:buNone/>
            </a:pPr>
            <a:r>
              <a:rPr lang="en-US" sz="4000" b="1" dirty="0">
                <a:solidFill>
                  <a:srgbClr val="FF6600"/>
                </a:solidFill>
                <a:latin typeface="Calibri"/>
                <a:cs typeface="Calibri"/>
              </a:rPr>
              <a:t>What are</a:t>
            </a:r>
          </a:p>
          <a:p>
            <a:pPr marL="0" indent="0">
              <a:lnSpc>
                <a:spcPct val="80000"/>
              </a:lnSpc>
              <a:buNone/>
            </a:pPr>
            <a:r>
              <a:rPr lang="en-US" sz="4000" b="1" dirty="0" err="1">
                <a:solidFill>
                  <a:srgbClr val="FF6600"/>
                </a:solidFill>
                <a:latin typeface="Calibri"/>
                <a:cs typeface="Calibri"/>
              </a:rPr>
              <a:t>seafangles</a:t>
            </a:r>
            <a:r>
              <a:rPr lang="en-US" sz="4000" b="1" dirty="0">
                <a:solidFill>
                  <a:srgbClr val="FF6600"/>
                </a:solidFill>
                <a:latin typeface="Calibri"/>
                <a:cs typeface="Calibri"/>
              </a:rPr>
              <a:t>?</a:t>
            </a:r>
            <a:endParaRPr lang="en-US" sz="4000" dirty="0">
              <a:solidFill>
                <a:srgbClr val="FF6600"/>
              </a:solidFill>
              <a:latin typeface="Calibri"/>
              <a:cs typeface="Calibri"/>
            </a:endParaRPr>
          </a:p>
        </p:txBody>
      </p:sp>
      <p:pic>
        <p:nvPicPr>
          <p:cNvPr id="9" name="Picture 8" descr="BMF Logo 2 Blue.ai"/>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1000" y="261470"/>
            <a:ext cx="2075988" cy="664882"/>
          </a:xfrm>
          <a:prstGeom prst="rect">
            <a:avLst/>
          </a:prstGeom>
        </p:spPr>
      </p:pic>
      <p:sp>
        <p:nvSpPr>
          <p:cNvPr id="2" name="Subtitle 1"/>
          <p:cNvSpPr>
            <a:spLocks noGrp="1"/>
          </p:cNvSpPr>
          <p:nvPr>
            <p:ph type="subTitle" idx="1"/>
          </p:nvPr>
        </p:nvSpPr>
        <p:spPr/>
        <p:txBody>
          <a:bodyPr/>
          <a:lstStyle/>
          <a:p>
            <a:r>
              <a:rPr lang="en-US" dirty="0">
                <a:latin typeface="Calibri"/>
                <a:cs typeface="Calibri"/>
              </a:rPr>
              <a:t>A gorgeous name for a ghostly problem</a:t>
            </a:r>
          </a:p>
        </p:txBody>
      </p:sp>
      <p:pic>
        <p:nvPicPr>
          <p:cNvPr id="10" name="Picture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49835" y="646227"/>
            <a:ext cx="4616010" cy="3462008"/>
          </a:xfrm>
          <a:prstGeom prst="rect">
            <a:avLst/>
          </a:prstGeom>
          <a:solidFill>
            <a:srgbClr val="FFFFFF">
              <a:shade val="85000"/>
            </a:srgbClr>
          </a:solidFill>
          <a:ln w="19050" cap="sq" cmpd="sng">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19628" y="2539810"/>
            <a:ext cx="3964582" cy="2974616"/>
          </a:xfrm>
          <a:prstGeom prst="rect">
            <a:avLst/>
          </a:prstGeom>
          <a:solidFill>
            <a:srgbClr val="FFFFFF">
              <a:shade val="85000"/>
            </a:srgbClr>
          </a:solidFill>
          <a:ln w="19050" cap="sq" cmpd="sng">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166445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2. Seafangles.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 y="844618"/>
            <a:ext cx="9161995" cy="5153622"/>
          </a:xfrm>
          <a:prstGeom prst="rect">
            <a:avLst/>
          </a:prstGeom>
        </p:spPr>
      </p:pic>
    </p:spTree>
    <p:extLst>
      <p:ext uri="{BB962C8B-B14F-4D97-AF65-F5344CB8AC3E}">
        <p14:creationId xmlns:p14="http://schemas.microsoft.com/office/powerpoint/2010/main" val="3972105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0023"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5386295"/>
            <a:ext cx="8156084" cy="1404471"/>
          </a:xfrm>
        </p:spPr>
        <p:txBody>
          <a:bodyPr>
            <a:normAutofit/>
          </a:bodyPr>
          <a:lstStyle/>
          <a:p>
            <a:pPr>
              <a:lnSpc>
                <a:spcPct val="80000"/>
              </a:lnSpc>
            </a:pPr>
            <a:r>
              <a:rPr lang="en-GB" sz="3600" dirty="0">
                <a:latin typeface="Calibri"/>
                <a:cs typeface="Calibri"/>
              </a:rPr>
              <a:t>Beach litter is on the increase.</a:t>
            </a:r>
          </a:p>
          <a:p>
            <a:pPr>
              <a:lnSpc>
                <a:spcPct val="80000"/>
              </a:lnSpc>
            </a:pPr>
            <a:r>
              <a:rPr lang="en-GB" sz="3600" dirty="0">
                <a:latin typeface="Calibri"/>
                <a:cs typeface="Calibri"/>
              </a:rPr>
              <a:t>Reuse. Reduce. Recycle</a:t>
            </a:r>
          </a:p>
        </p:txBody>
      </p:sp>
      <p:pic>
        <p:nvPicPr>
          <p:cNvPr id="9" name="Picture 8" descr="BMF Logo 2 Blue.ai"/>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1000" y="261470"/>
            <a:ext cx="2075988" cy="664882"/>
          </a:xfrm>
          <a:prstGeom prst="rect">
            <a:avLst/>
          </a:prstGeom>
        </p:spPr>
      </p:pic>
      <p:graphicFrame>
        <p:nvGraphicFramePr>
          <p:cNvPr id="11" name="Chart 10">
            <a:extLst>
              <a:ext uri="{FF2B5EF4-FFF2-40B4-BE49-F238E27FC236}">
                <a16:creationId xmlns:a16="http://schemas.microsoft.com/office/drawing/2014/main" id="{32ECFB8A-4E92-43C4-AAD3-252A74CBE291}"/>
              </a:ext>
            </a:extLst>
          </p:cNvPr>
          <p:cNvGraphicFramePr>
            <a:graphicFrameLocks noGrp="1"/>
          </p:cNvGraphicFramePr>
          <p:nvPr>
            <p:extLst>
              <p:ext uri="{D42A27DB-BD31-4B8C-83A1-F6EECF244321}">
                <p14:modId xmlns:p14="http://schemas.microsoft.com/office/powerpoint/2010/main" val="356068806"/>
              </p:ext>
            </p:extLst>
          </p:nvPr>
        </p:nvGraphicFramePr>
        <p:xfrm>
          <a:off x="684376" y="1047215"/>
          <a:ext cx="7607978" cy="3785227"/>
        </p:xfrm>
        <a:graphic>
          <a:graphicData uri="http://schemas.openxmlformats.org/drawingml/2006/chart">
            <c:chart xmlns:c="http://schemas.openxmlformats.org/drawingml/2006/chart" xmlns:r="http://schemas.openxmlformats.org/officeDocument/2006/relationships" r:id="rId4"/>
          </a:graphicData>
        </a:graphic>
      </p:graphicFrame>
      <p:pic>
        <p:nvPicPr>
          <p:cNvPr id="2" name="Picture 1" descr="Buket.psd"/>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0648641" flipH="1">
            <a:off x="7281538" y="614876"/>
            <a:ext cx="1461538" cy="1484464"/>
          </a:xfrm>
          <a:prstGeom prst="rect">
            <a:avLst/>
          </a:prstGeom>
        </p:spPr>
      </p:pic>
      <p:pic>
        <p:nvPicPr>
          <p:cNvPr id="6" name="Picture 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0648641" flipH="1">
            <a:off x="488369" y="4936516"/>
            <a:ext cx="968566" cy="1484464"/>
          </a:xfrm>
          <a:prstGeom prst="rect">
            <a:avLst/>
          </a:prstGeom>
        </p:spPr>
      </p:pic>
    </p:spTree>
    <p:extLst>
      <p:ext uri="{BB962C8B-B14F-4D97-AF65-F5344CB8AC3E}">
        <p14:creationId xmlns:p14="http://schemas.microsoft.com/office/powerpoint/2010/main" val="8000127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5386297"/>
            <a:ext cx="8156084" cy="1404471"/>
          </a:xfrm>
        </p:spPr>
        <p:txBody>
          <a:bodyPr>
            <a:normAutofit/>
          </a:bodyPr>
          <a:lstStyle/>
          <a:p>
            <a:pPr>
              <a:lnSpc>
                <a:spcPct val="80000"/>
              </a:lnSpc>
            </a:pPr>
            <a:r>
              <a:rPr lang="en-GB" sz="3600" dirty="0">
                <a:latin typeface="Calibri"/>
                <a:cs typeface="Calibri"/>
              </a:rPr>
              <a:t>Beach litter is on the increase.</a:t>
            </a:r>
          </a:p>
          <a:p>
            <a:pPr>
              <a:lnSpc>
                <a:spcPct val="80000"/>
              </a:lnSpc>
            </a:pPr>
            <a:r>
              <a:rPr lang="en-GB" sz="3600" dirty="0">
                <a:latin typeface="Calibri"/>
                <a:cs typeface="Calibri"/>
              </a:rPr>
              <a:t>Reuse. Reduce. Recycle</a:t>
            </a:r>
          </a:p>
        </p:txBody>
      </p:sp>
      <p:pic>
        <p:nvPicPr>
          <p:cNvPr id="9" name="Picture 8" descr="BMF Logo 2 Blue.ai"/>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1000" y="261470"/>
            <a:ext cx="2075988" cy="664882"/>
          </a:xfrm>
          <a:prstGeom prst="rect">
            <a:avLst/>
          </a:prstGeom>
        </p:spPr>
      </p:pic>
      <p:pic>
        <p:nvPicPr>
          <p:cNvPr id="2" name="Picture 1" descr="Buket.psd"/>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648641" flipH="1">
            <a:off x="7507475" y="171419"/>
            <a:ext cx="1461538" cy="1484464"/>
          </a:xfrm>
          <a:prstGeom prst="rect">
            <a:avLst/>
          </a:prstGeom>
        </p:spPr>
      </p:pic>
      <p:pic>
        <p:nvPicPr>
          <p:cNvPr id="6" name="Picture 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0648641" flipH="1">
            <a:off x="488369" y="4936516"/>
            <a:ext cx="968566" cy="1484464"/>
          </a:xfrm>
          <a:prstGeom prst="rect">
            <a:avLst/>
          </a:prstGeom>
        </p:spPr>
      </p:pic>
      <p:sp>
        <p:nvSpPr>
          <p:cNvPr id="7" name="TextBox 6">
            <a:extLst>
              <a:ext uri="{FF2B5EF4-FFF2-40B4-BE49-F238E27FC236}">
                <a16:creationId xmlns:a16="http://schemas.microsoft.com/office/drawing/2014/main" id="{D98BFDE1-1736-48B3-AD4A-76DAAB887B68}"/>
              </a:ext>
            </a:extLst>
          </p:cNvPr>
          <p:cNvSpPr txBox="1"/>
          <p:nvPr/>
        </p:nvSpPr>
        <p:spPr>
          <a:xfrm>
            <a:off x="573439" y="2054928"/>
            <a:ext cx="3775943" cy="4124206"/>
          </a:xfrm>
          <a:prstGeom prst="rect">
            <a:avLst/>
          </a:prstGeom>
          <a:noFill/>
        </p:spPr>
        <p:txBody>
          <a:bodyPr wrap="square" rtlCol="0">
            <a:spAutoFit/>
          </a:bodyPr>
          <a:lstStyle/>
          <a:p>
            <a:r>
              <a:rPr lang="en-GB" sz="5400" b="1" dirty="0">
                <a:solidFill>
                  <a:schemeClr val="tx1">
                    <a:lumMod val="85000"/>
                    <a:lumOff val="15000"/>
                  </a:schemeClr>
                </a:solidFill>
              </a:rPr>
              <a:t>Rubber: 56</a:t>
            </a:r>
          </a:p>
          <a:p>
            <a:r>
              <a:rPr lang="en-GB" sz="5400" b="1" dirty="0">
                <a:solidFill>
                  <a:srgbClr val="00B050"/>
                </a:solidFill>
              </a:rPr>
              <a:t>Cloth: 112</a:t>
            </a:r>
          </a:p>
          <a:p>
            <a:r>
              <a:rPr lang="en-GB" sz="5400" b="1" dirty="0">
                <a:solidFill>
                  <a:schemeClr val="accent6">
                    <a:lumMod val="75000"/>
                  </a:schemeClr>
                </a:solidFill>
              </a:rPr>
              <a:t>Wood: 114</a:t>
            </a:r>
          </a:p>
          <a:p>
            <a:endParaRPr lang="en-GB" sz="2000" b="1" dirty="0">
              <a:solidFill>
                <a:schemeClr val="accent5">
                  <a:lumMod val="60000"/>
                  <a:lumOff val="40000"/>
                </a:schemeClr>
              </a:solidFill>
            </a:endParaRPr>
          </a:p>
          <a:p>
            <a:endParaRPr lang="en-GB" sz="2000" b="1" dirty="0">
              <a:solidFill>
                <a:schemeClr val="tx1">
                  <a:lumMod val="50000"/>
                  <a:lumOff val="50000"/>
                </a:schemeClr>
              </a:solidFill>
            </a:endParaRPr>
          </a:p>
          <a:p>
            <a:endParaRPr lang="en-GB" sz="2000" b="1" dirty="0">
              <a:solidFill>
                <a:schemeClr val="accent6">
                  <a:lumMod val="75000"/>
                </a:schemeClr>
              </a:solidFill>
            </a:endParaRPr>
          </a:p>
          <a:p>
            <a:endParaRPr lang="en-GB" sz="2000" b="1" dirty="0">
              <a:solidFill>
                <a:srgbClr val="00B050"/>
              </a:solidFill>
            </a:endParaRPr>
          </a:p>
          <a:p>
            <a:endParaRPr lang="en-GB" sz="2000" b="1" dirty="0">
              <a:solidFill>
                <a:srgbClr val="00B050"/>
              </a:solidFill>
            </a:endParaRPr>
          </a:p>
        </p:txBody>
      </p:sp>
      <p:sp>
        <p:nvSpPr>
          <p:cNvPr id="8" name="Subtitle 2">
            <a:extLst>
              <a:ext uri="{FF2B5EF4-FFF2-40B4-BE49-F238E27FC236}">
                <a16:creationId xmlns:a16="http://schemas.microsoft.com/office/drawing/2014/main" id="{61AC3A1E-868C-423F-9E13-D1DEA28C58CA}"/>
              </a:ext>
            </a:extLst>
          </p:cNvPr>
          <p:cNvSpPr txBox="1">
            <a:spLocks/>
          </p:cNvSpPr>
          <p:nvPr/>
        </p:nvSpPr>
        <p:spPr>
          <a:xfrm>
            <a:off x="450375" y="1208875"/>
            <a:ext cx="7221287" cy="846052"/>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buNone/>
            </a:pPr>
            <a:r>
              <a:rPr lang="en-US" sz="4400" b="1" dirty="0">
                <a:solidFill>
                  <a:srgbClr val="FF6600"/>
                </a:solidFill>
                <a:latin typeface="Calibri"/>
                <a:cs typeface="Calibri"/>
              </a:rPr>
              <a:t>Average values over 10 years</a:t>
            </a:r>
          </a:p>
        </p:txBody>
      </p:sp>
      <p:sp>
        <p:nvSpPr>
          <p:cNvPr id="10" name="TextBox 9">
            <a:extLst>
              <a:ext uri="{FF2B5EF4-FFF2-40B4-BE49-F238E27FC236}">
                <a16:creationId xmlns:a16="http://schemas.microsoft.com/office/drawing/2014/main" id="{7025F118-AA6B-412D-A6E8-4E05719A668A}"/>
              </a:ext>
            </a:extLst>
          </p:cNvPr>
          <p:cNvSpPr txBox="1"/>
          <p:nvPr/>
        </p:nvSpPr>
        <p:spPr>
          <a:xfrm>
            <a:off x="4349380" y="2077177"/>
            <a:ext cx="4187704" cy="4124206"/>
          </a:xfrm>
          <a:prstGeom prst="rect">
            <a:avLst/>
          </a:prstGeom>
          <a:noFill/>
        </p:spPr>
        <p:txBody>
          <a:bodyPr wrap="square" rtlCol="0">
            <a:spAutoFit/>
          </a:bodyPr>
          <a:lstStyle/>
          <a:p>
            <a:r>
              <a:rPr lang="en-GB" sz="5400" b="1" dirty="0">
                <a:solidFill>
                  <a:schemeClr val="tx1">
                    <a:lumMod val="50000"/>
                    <a:lumOff val="50000"/>
                  </a:schemeClr>
                </a:solidFill>
              </a:rPr>
              <a:t>Metal: 168</a:t>
            </a:r>
          </a:p>
          <a:p>
            <a:r>
              <a:rPr lang="en-GB" sz="5400" b="1" dirty="0">
                <a:solidFill>
                  <a:schemeClr val="accent5">
                    <a:lumMod val="60000"/>
                    <a:lumOff val="40000"/>
                  </a:schemeClr>
                </a:solidFill>
              </a:rPr>
              <a:t>Glass: 32</a:t>
            </a:r>
          </a:p>
          <a:p>
            <a:r>
              <a:rPr lang="en-GB" sz="5400" b="1" dirty="0">
                <a:solidFill>
                  <a:srgbClr val="FFC000"/>
                </a:solidFill>
              </a:rPr>
              <a:t>Plastic: 1822!</a:t>
            </a:r>
          </a:p>
          <a:p>
            <a:endParaRPr lang="en-GB" sz="2000" b="1" dirty="0">
              <a:solidFill>
                <a:schemeClr val="accent5">
                  <a:lumMod val="60000"/>
                  <a:lumOff val="40000"/>
                </a:schemeClr>
              </a:solidFill>
            </a:endParaRPr>
          </a:p>
          <a:p>
            <a:endParaRPr lang="en-GB" sz="2000" b="1" dirty="0">
              <a:solidFill>
                <a:schemeClr val="tx1">
                  <a:lumMod val="50000"/>
                  <a:lumOff val="50000"/>
                </a:schemeClr>
              </a:solidFill>
            </a:endParaRPr>
          </a:p>
          <a:p>
            <a:endParaRPr lang="en-GB" sz="2000" b="1" dirty="0">
              <a:solidFill>
                <a:schemeClr val="accent6">
                  <a:lumMod val="75000"/>
                </a:schemeClr>
              </a:solidFill>
            </a:endParaRPr>
          </a:p>
          <a:p>
            <a:endParaRPr lang="en-GB" sz="2000" b="1" dirty="0">
              <a:solidFill>
                <a:srgbClr val="00B050"/>
              </a:solidFill>
            </a:endParaRPr>
          </a:p>
          <a:p>
            <a:endParaRPr lang="en-GB" sz="2000" b="1" dirty="0">
              <a:solidFill>
                <a:srgbClr val="00B050"/>
              </a:solidFill>
            </a:endParaRPr>
          </a:p>
        </p:txBody>
      </p:sp>
    </p:spTree>
    <p:extLst>
      <p:ext uri="{BB962C8B-B14F-4D97-AF65-F5344CB8AC3E}">
        <p14:creationId xmlns:p14="http://schemas.microsoft.com/office/powerpoint/2010/main" val="2576308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050" y="0"/>
            <a:ext cx="9163049" cy="6907940"/>
          </a:xfrm>
          <a:prstGeom prst="rect">
            <a:avLst/>
          </a:prstGeom>
        </p:spPr>
      </p:pic>
    </p:spTree>
    <p:extLst>
      <p:ext uri="{BB962C8B-B14F-4D97-AF65-F5344CB8AC3E}">
        <p14:creationId xmlns:p14="http://schemas.microsoft.com/office/powerpoint/2010/main" val="93634789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381000" y="1275595"/>
            <a:ext cx="5954059" cy="328875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buNone/>
            </a:pPr>
            <a:r>
              <a:rPr lang="en-US" sz="3600" b="1" dirty="0">
                <a:solidFill>
                  <a:srgbClr val="FF6600"/>
                </a:solidFill>
                <a:latin typeface="Calibri"/>
                <a:cs typeface="Calibri"/>
              </a:rPr>
              <a:t>What can we</a:t>
            </a:r>
            <a:br>
              <a:rPr lang="en-US" sz="3600" b="1" dirty="0">
                <a:solidFill>
                  <a:srgbClr val="FF6600"/>
                </a:solidFill>
                <a:latin typeface="Calibri"/>
                <a:cs typeface="Calibri"/>
              </a:rPr>
            </a:br>
            <a:r>
              <a:rPr lang="en-US" sz="3600" b="1" dirty="0">
                <a:solidFill>
                  <a:srgbClr val="FF6600"/>
                </a:solidFill>
                <a:latin typeface="Calibri"/>
                <a:cs typeface="Calibri"/>
              </a:rPr>
              <a:t>do about marine</a:t>
            </a:r>
            <a:br>
              <a:rPr lang="en-US" sz="3600" b="1" dirty="0">
                <a:solidFill>
                  <a:srgbClr val="FF6600"/>
                </a:solidFill>
                <a:latin typeface="Calibri"/>
                <a:cs typeface="Calibri"/>
              </a:rPr>
            </a:br>
            <a:r>
              <a:rPr lang="en-US" sz="3600" b="1" dirty="0">
                <a:solidFill>
                  <a:srgbClr val="FF6600"/>
                </a:solidFill>
                <a:latin typeface="Calibri"/>
                <a:cs typeface="Calibri"/>
              </a:rPr>
              <a:t>litter?</a:t>
            </a:r>
          </a:p>
          <a:p>
            <a:pPr marL="0" indent="0">
              <a:lnSpc>
                <a:spcPct val="90000"/>
              </a:lnSpc>
              <a:buNone/>
            </a:pPr>
            <a:r>
              <a:rPr lang="en-US" sz="2800" dirty="0">
                <a:solidFill>
                  <a:schemeClr val="accent5">
                    <a:lumMod val="50000"/>
                  </a:schemeClr>
                </a:solidFill>
                <a:latin typeface="Calibri"/>
                <a:cs typeface="Calibri"/>
              </a:rPr>
              <a:t>Here are 9 tips for</a:t>
            </a:r>
          </a:p>
          <a:p>
            <a:pPr marL="0" indent="0">
              <a:lnSpc>
                <a:spcPct val="90000"/>
              </a:lnSpc>
              <a:buNone/>
            </a:pPr>
            <a:r>
              <a:rPr lang="en-US" sz="2800" b="1" dirty="0">
                <a:solidFill>
                  <a:schemeClr val="accent5">
                    <a:lumMod val="50000"/>
                  </a:schemeClr>
                </a:solidFill>
                <a:latin typeface="Calibri"/>
                <a:cs typeface="Calibri"/>
              </a:rPr>
              <a:t>living with less plastic</a:t>
            </a:r>
            <a:r>
              <a:rPr lang="en-US" sz="2800" dirty="0">
                <a:solidFill>
                  <a:schemeClr val="accent5">
                    <a:lumMod val="50000"/>
                  </a:schemeClr>
                </a:solidFill>
                <a:latin typeface="Calibri"/>
                <a:cs typeface="Calibri"/>
              </a:rPr>
              <a:t>.</a:t>
            </a:r>
          </a:p>
        </p:txBody>
      </p:sp>
      <p:pic>
        <p:nvPicPr>
          <p:cNvPr id="9" name="Picture 8" descr="BMF Logo 2 Blue.ai"/>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1000" y="261470"/>
            <a:ext cx="2075988" cy="664882"/>
          </a:xfrm>
          <a:prstGeom prst="rect">
            <a:avLst/>
          </a:prstGeom>
        </p:spPr>
      </p:pic>
      <p:pic>
        <p:nvPicPr>
          <p:cNvPr id="11" name="Picture 2" descr="9 Tips for Living with Less Plastic"/>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131152" y="0"/>
            <a:ext cx="5012848" cy="7089681"/>
          </a:xfrm>
          <a:prstGeom prst="rect">
            <a:avLst/>
          </a:prstGeom>
          <a:noFill/>
          <a:extLst>
            <a:ext uri="{909E8E84-426E-40dd-AFC4-6F175D3DCCD1}">
              <a14:hiddenFill xmlns:a14="http://schemas.microsoft.com/office/drawing/2010/main" xmlns="">
                <a:solidFill>
                  <a:srgbClr val="FFFFFF"/>
                </a:solidFill>
              </a14:hiddenFill>
            </a:ext>
          </a:extLst>
        </p:spPr>
      </p:pic>
      <p:pic>
        <p:nvPicPr>
          <p:cNvPr id="2" name="Picture 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3263926" y="3561555"/>
            <a:ext cx="1281720" cy="2333298"/>
          </a:xfrm>
          <a:prstGeom prst="rect">
            <a:avLst/>
          </a:prstGeom>
        </p:spPr>
      </p:pic>
    </p:spTree>
    <p:extLst>
      <p:ext uri="{BB962C8B-B14F-4D97-AF65-F5344CB8AC3E}">
        <p14:creationId xmlns:p14="http://schemas.microsoft.com/office/powerpoint/2010/main" val="221724124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98360" y="5363223"/>
            <a:ext cx="8591267" cy="1654085"/>
          </a:xfrm>
        </p:spPr>
        <p:txBody>
          <a:bodyPr>
            <a:normAutofit/>
          </a:bodyPr>
          <a:lstStyle/>
          <a:p>
            <a:r>
              <a:rPr lang="en-GB" sz="3600" dirty="0">
                <a:latin typeface="Calibri"/>
                <a:cs typeface="Calibri"/>
              </a:rPr>
              <a:t>Helping the UK fall back in</a:t>
            </a:r>
            <a:br>
              <a:rPr lang="en-GB" sz="3600" dirty="0">
                <a:latin typeface="Calibri"/>
                <a:cs typeface="Calibri"/>
              </a:rPr>
            </a:br>
            <a:r>
              <a:rPr lang="en-GB" sz="3600" dirty="0">
                <a:latin typeface="Calibri"/>
                <a:cs typeface="Calibri"/>
              </a:rPr>
              <a:t>love with tap water</a:t>
            </a:r>
          </a:p>
        </p:txBody>
      </p:sp>
      <p:pic>
        <p:nvPicPr>
          <p:cNvPr id="9" name="Picture 8" descr="BMF Logo 2 Blue.ai"/>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1000" y="261470"/>
            <a:ext cx="2075988" cy="664882"/>
          </a:xfrm>
          <a:prstGeom prst="rect">
            <a:avLst/>
          </a:prstGeom>
        </p:spPr>
      </p:pic>
      <p:pic>
        <p:nvPicPr>
          <p:cNvPr id="6" name="Picture 5"/>
          <p:cNvPicPr>
            <a:picLocks noChangeAspect="1"/>
          </p:cNvPicPr>
          <p:nvPr/>
        </p:nvPicPr>
        <p:blipFill>
          <a:blip r:embed="rId4"/>
          <a:stretch>
            <a:fillRect/>
          </a:stretch>
        </p:blipFill>
        <p:spPr>
          <a:xfrm>
            <a:off x="4934431" y="261470"/>
            <a:ext cx="2506737" cy="2506737"/>
          </a:xfrm>
          <a:prstGeom prst="rect">
            <a:avLst/>
          </a:prstGeom>
        </p:spPr>
      </p:pic>
      <p:sp>
        <p:nvSpPr>
          <p:cNvPr id="10" name="Subtitle 2"/>
          <p:cNvSpPr txBox="1">
            <a:spLocks/>
          </p:cNvSpPr>
          <p:nvPr/>
        </p:nvSpPr>
        <p:spPr>
          <a:xfrm>
            <a:off x="381000" y="1091463"/>
            <a:ext cx="4859443" cy="1134411"/>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buNone/>
            </a:pPr>
            <a:r>
              <a:rPr lang="en-US" sz="3500" b="1" dirty="0">
                <a:solidFill>
                  <a:srgbClr val="FF6600"/>
                </a:solidFill>
                <a:latin typeface="Calibri"/>
                <a:cs typeface="Calibri"/>
              </a:rPr>
              <a:t>Here are some other</a:t>
            </a:r>
            <a:br>
              <a:rPr lang="en-US" sz="3500" b="1" dirty="0">
                <a:solidFill>
                  <a:srgbClr val="FF6600"/>
                </a:solidFill>
                <a:latin typeface="Calibri"/>
                <a:cs typeface="Calibri"/>
              </a:rPr>
            </a:br>
            <a:r>
              <a:rPr lang="en-US" sz="3500" b="1" dirty="0">
                <a:solidFill>
                  <a:srgbClr val="FF6600"/>
                </a:solidFill>
                <a:latin typeface="Calibri"/>
                <a:cs typeface="Calibri"/>
              </a:rPr>
              <a:t>ways of reducing</a:t>
            </a:r>
            <a:br>
              <a:rPr lang="en-US" sz="3500" b="1" dirty="0">
                <a:solidFill>
                  <a:srgbClr val="FF6600"/>
                </a:solidFill>
                <a:latin typeface="Calibri"/>
                <a:cs typeface="Calibri"/>
              </a:rPr>
            </a:br>
            <a:r>
              <a:rPr lang="en-US" sz="3500" b="1" dirty="0">
                <a:solidFill>
                  <a:srgbClr val="FF6600"/>
                </a:solidFill>
                <a:latin typeface="Calibri"/>
                <a:cs typeface="Calibri"/>
              </a:rPr>
              <a:t>plastic waste</a:t>
            </a:r>
          </a:p>
        </p:txBody>
      </p:sp>
      <p:sp>
        <p:nvSpPr>
          <p:cNvPr id="7" name="TextBox 6"/>
          <p:cNvSpPr txBox="1"/>
          <p:nvPr/>
        </p:nvSpPr>
        <p:spPr>
          <a:xfrm>
            <a:off x="381000" y="2768207"/>
            <a:ext cx="5295510" cy="2785378"/>
          </a:xfrm>
          <a:prstGeom prst="rect">
            <a:avLst/>
          </a:prstGeom>
          <a:noFill/>
        </p:spPr>
        <p:txBody>
          <a:bodyPr wrap="square" rtlCol="0">
            <a:spAutoFit/>
          </a:bodyPr>
          <a:lstStyle/>
          <a:p>
            <a:r>
              <a:rPr lang="en-US" sz="2500" b="1" dirty="0">
                <a:solidFill>
                  <a:srgbClr val="215968"/>
                </a:solidFill>
                <a:cs typeface="Calibri"/>
              </a:rPr>
              <a:t>Refill</a:t>
            </a:r>
            <a:endParaRPr lang="en-US" sz="2500" b="1" dirty="0">
              <a:solidFill>
                <a:srgbClr val="215968"/>
              </a:solidFill>
            </a:endParaRPr>
          </a:p>
          <a:p>
            <a:endParaRPr lang="en-GB" dirty="0">
              <a:solidFill>
                <a:srgbClr val="215968"/>
              </a:solidFill>
            </a:endParaRPr>
          </a:p>
          <a:p>
            <a:r>
              <a:rPr lang="en-GB" sz="2400" dirty="0">
                <a:solidFill>
                  <a:srgbClr val="215968"/>
                </a:solidFill>
              </a:rPr>
              <a:t>A tap water campaign that aims to make refilling your bottle as easy, convenient and cheap as possible by introducing refill points on every street. </a:t>
            </a:r>
          </a:p>
          <a:p>
            <a:endParaRPr lang="en-US" dirty="0">
              <a:solidFill>
                <a:srgbClr val="215968"/>
              </a:solidFill>
            </a:endParaRPr>
          </a:p>
          <a:p>
            <a:endParaRPr lang="en-US" dirty="0">
              <a:solidFill>
                <a:srgbClr val="215968"/>
              </a:solidFill>
            </a:endParaRPr>
          </a:p>
        </p:txBody>
      </p:sp>
      <p:pic>
        <p:nvPicPr>
          <p:cNvPr id="2" name="Picture 1" descr="Water bottle.psd"/>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977057" y="1658669"/>
            <a:ext cx="2034975" cy="3704554"/>
          </a:xfrm>
          <a:prstGeom prst="rect">
            <a:avLst/>
          </a:prstGeom>
        </p:spPr>
      </p:pic>
      <p:pic>
        <p:nvPicPr>
          <p:cNvPr id="8" name="Picture 7" descr="Water bottle.psd"/>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070316" y="2768207"/>
            <a:ext cx="1370852" cy="2495556"/>
          </a:xfrm>
          <a:prstGeom prst="rect">
            <a:avLst/>
          </a:prstGeom>
        </p:spPr>
      </p:pic>
      <p:pic>
        <p:nvPicPr>
          <p:cNvPr id="11" name="Picture 10" descr="Water bottle.psd"/>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301645" y="3312802"/>
            <a:ext cx="1021263" cy="1859150"/>
          </a:xfrm>
          <a:prstGeom prst="rect">
            <a:avLst/>
          </a:prstGeom>
        </p:spPr>
      </p:pic>
    </p:spTree>
    <p:extLst>
      <p:ext uri="{BB962C8B-B14F-4D97-AF65-F5344CB8AC3E}">
        <p14:creationId xmlns:p14="http://schemas.microsoft.com/office/powerpoint/2010/main" val="30240831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98360" y="5363223"/>
            <a:ext cx="8591267" cy="1654085"/>
          </a:xfrm>
        </p:spPr>
        <p:txBody>
          <a:bodyPr>
            <a:normAutofit/>
          </a:bodyPr>
          <a:lstStyle/>
          <a:p>
            <a:pPr algn="l"/>
            <a:r>
              <a:rPr lang="en-GB" sz="3600" dirty="0">
                <a:latin typeface="Calibri"/>
                <a:cs typeface="Calibri"/>
              </a:rPr>
              <a:t>It doesn’t matter if you do</a:t>
            </a:r>
            <a:br>
              <a:rPr lang="en-GB" sz="3600" dirty="0">
                <a:latin typeface="Calibri"/>
                <a:cs typeface="Calibri"/>
              </a:rPr>
            </a:br>
            <a:r>
              <a:rPr lang="en-GB" sz="3600" dirty="0">
                <a:latin typeface="Calibri"/>
                <a:cs typeface="Calibri"/>
              </a:rPr>
              <a:t>2 minutes or 30 minutes!</a:t>
            </a:r>
          </a:p>
        </p:txBody>
      </p:sp>
      <p:pic>
        <p:nvPicPr>
          <p:cNvPr id="9" name="Picture 8" descr="BMF Logo 2 Blue.ai"/>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1000" y="261470"/>
            <a:ext cx="2075988" cy="664882"/>
          </a:xfrm>
          <a:prstGeom prst="rect">
            <a:avLst/>
          </a:prstGeom>
        </p:spPr>
      </p:pic>
      <p:pic>
        <p:nvPicPr>
          <p:cNvPr id="4" name="Picture 3"/>
          <p:cNvPicPr>
            <a:picLocks noChangeAspect="1"/>
          </p:cNvPicPr>
          <p:nvPr/>
        </p:nvPicPr>
        <p:blipFill>
          <a:blip r:embed="rId4"/>
          <a:stretch>
            <a:fillRect/>
          </a:stretch>
        </p:blipFill>
        <p:spPr>
          <a:xfrm>
            <a:off x="3030761" y="589111"/>
            <a:ext cx="3089466" cy="1241845"/>
          </a:xfrm>
          <a:prstGeom prst="rect">
            <a:avLst/>
          </a:prstGeom>
        </p:spPr>
      </p:pic>
      <p:sp>
        <p:nvSpPr>
          <p:cNvPr id="8" name="TextBox 7"/>
          <p:cNvSpPr txBox="1"/>
          <p:nvPr/>
        </p:nvSpPr>
        <p:spPr>
          <a:xfrm>
            <a:off x="381000" y="2116195"/>
            <a:ext cx="3589497" cy="3154710"/>
          </a:xfrm>
          <a:prstGeom prst="rect">
            <a:avLst/>
          </a:prstGeom>
          <a:noFill/>
        </p:spPr>
        <p:txBody>
          <a:bodyPr wrap="square" rtlCol="0">
            <a:spAutoFit/>
          </a:bodyPr>
          <a:lstStyle/>
          <a:p>
            <a:r>
              <a:rPr lang="en-US" sz="2500" b="1" dirty="0">
                <a:solidFill>
                  <a:srgbClr val="215968"/>
                </a:solidFill>
                <a:cs typeface="Calibri"/>
              </a:rPr>
              <a:t>#2MINUTEBEACHCLEAN</a:t>
            </a:r>
            <a:endParaRPr lang="en-US" sz="2500" b="1" dirty="0">
              <a:solidFill>
                <a:srgbClr val="215968"/>
              </a:solidFill>
            </a:endParaRPr>
          </a:p>
          <a:p>
            <a:endParaRPr lang="en-GB" dirty="0">
              <a:solidFill>
                <a:srgbClr val="215968"/>
              </a:solidFill>
            </a:endParaRPr>
          </a:p>
          <a:p>
            <a:r>
              <a:rPr lang="en-GB" sz="2000" dirty="0">
                <a:solidFill>
                  <a:srgbClr val="215968"/>
                </a:solidFill>
              </a:rPr>
              <a:t>We believe that every piece of litter removed from the beach matters. Each piece of marine plastic removed from the beach is a piece that will no longer</a:t>
            </a:r>
            <a:br>
              <a:rPr lang="en-GB" sz="2000" dirty="0">
                <a:solidFill>
                  <a:srgbClr val="215968"/>
                </a:solidFill>
              </a:rPr>
            </a:br>
            <a:r>
              <a:rPr lang="en-GB" sz="2000" dirty="0">
                <a:solidFill>
                  <a:srgbClr val="215968"/>
                </a:solidFill>
              </a:rPr>
              <a:t>go on to kill. </a:t>
            </a:r>
          </a:p>
          <a:p>
            <a:endParaRPr lang="en-US" dirty="0">
              <a:solidFill>
                <a:srgbClr val="215968"/>
              </a:solidFill>
            </a:endParaRPr>
          </a:p>
          <a:p>
            <a:endParaRPr lang="en-US" dirty="0">
              <a:solidFill>
                <a:srgbClr val="215968"/>
              </a:solidFill>
            </a:endParaRPr>
          </a:p>
        </p:txBody>
      </p:sp>
      <p:pic>
        <p:nvPicPr>
          <p:cNvPr id="6" name="Picture 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161753" y="2116195"/>
            <a:ext cx="4880881" cy="2837381"/>
          </a:xfrm>
          <a:prstGeom prst="rect">
            <a:avLst/>
          </a:prstGeom>
        </p:spPr>
      </p:pic>
      <p:pic>
        <p:nvPicPr>
          <p:cNvPr id="2" name="Picture 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44647" y="661800"/>
            <a:ext cx="2497988" cy="1661162"/>
          </a:xfrm>
          <a:prstGeom prst="rect">
            <a:avLst/>
          </a:prstGeom>
        </p:spPr>
      </p:pic>
      <p:pic>
        <p:nvPicPr>
          <p:cNvPr id="5" name="Picture 4"/>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041029" y="4622107"/>
            <a:ext cx="2001605" cy="1898934"/>
          </a:xfrm>
          <a:prstGeom prst="rect">
            <a:avLst/>
          </a:prstGeom>
        </p:spPr>
      </p:pic>
      <p:pic>
        <p:nvPicPr>
          <p:cNvPr id="7" name="Picture 6" descr="Glass jar.psd"/>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797109" y="3893650"/>
            <a:ext cx="659483" cy="728457"/>
          </a:xfrm>
          <a:prstGeom prst="rect">
            <a:avLst/>
          </a:prstGeom>
        </p:spPr>
      </p:pic>
      <p:pic>
        <p:nvPicPr>
          <p:cNvPr id="10" name="Picture 9"/>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852612" y="4382497"/>
            <a:ext cx="1384070" cy="1500541"/>
          </a:xfrm>
          <a:prstGeom prst="rect">
            <a:avLst/>
          </a:prstGeom>
        </p:spPr>
      </p:pic>
      <p:sp>
        <p:nvSpPr>
          <p:cNvPr id="11" name="TextBox 10"/>
          <p:cNvSpPr txBox="1"/>
          <p:nvPr/>
        </p:nvSpPr>
        <p:spPr>
          <a:xfrm>
            <a:off x="4273701" y="4518762"/>
            <a:ext cx="1791987" cy="369332"/>
          </a:xfrm>
          <a:prstGeom prst="rect">
            <a:avLst/>
          </a:prstGeom>
          <a:noFill/>
        </p:spPr>
        <p:txBody>
          <a:bodyPr wrap="square" rtlCol="0">
            <a:spAutoFit/>
          </a:bodyPr>
          <a:lstStyle/>
          <a:p>
            <a:r>
              <a:rPr lang="en-GB" b="1" dirty="0">
                <a:solidFill>
                  <a:srgbClr val="215968"/>
                </a:solidFill>
              </a:rPr>
              <a:t>Board locations</a:t>
            </a:r>
            <a:endParaRPr lang="en-US" b="1" dirty="0"/>
          </a:p>
        </p:txBody>
      </p:sp>
    </p:spTree>
    <p:extLst>
      <p:ext uri="{BB962C8B-B14F-4D97-AF65-F5344CB8AC3E}">
        <p14:creationId xmlns:p14="http://schemas.microsoft.com/office/powerpoint/2010/main" val="15090170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73601" y="5319059"/>
            <a:ext cx="8156084" cy="1404471"/>
          </a:xfrm>
        </p:spPr>
        <p:txBody>
          <a:bodyPr>
            <a:normAutofit/>
          </a:bodyPr>
          <a:lstStyle/>
          <a:p>
            <a:r>
              <a:rPr lang="en-GB" sz="3600" dirty="0">
                <a:latin typeface="Calibri"/>
                <a:cs typeface="Calibri"/>
              </a:rPr>
              <a:t>Half as many plastic bags on</a:t>
            </a:r>
            <a:br>
              <a:rPr lang="en-GB" sz="3600" dirty="0">
                <a:latin typeface="Calibri"/>
                <a:cs typeface="Calibri"/>
              </a:rPr>
            </a:br>
            <a:r>
              <a:rPr lang="en-GB" sz="3600" dirty="0">
                <a:latin typeface="Calibri"/>
                <a:cs typeface="Calibri"/>
              </a:rPr>
              <a:t>beaches since the 5p charge</a:t>
            </a:r>
          </a:p>
        </p:txBody>
      </p:sp>
      <p:sp>
        <p:nvSpPr>
          <p:cNvPr id="8" name="Subtitle 2"/>
          <p:cNvSpPr txBox="1">
            <a:spLocks/>
          </p:cNvSpPr>
          <p:nvPr/>
        </p:nvSpPr>
        <p:spPr>
          <a:xfrm>
            <a:off x="381001" y="1208875"/>
            <a:ext cx="4392706" cy="846052"/>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buNone/>
            </a:pPr>
            <a:r>
              <a:rPr lang="en-US" sz="4400" b="1" dirty="0">
                <a:solidFill>
                  <a:srgbClr val="FF6600"/>
                </a:solidFill>
                <a:latin typeface="Calibri"/>
                <a:cs typeface="Calibri"/>
              </a:rPr>
              <a:t>It does work!</a:t>
            </a:r>
          </a:p>
        </p:txBody>
      </p:sp>
      <p:pic>
        <p:nvPicPr>
          <p:cNvPr id="9" name="Picture 8" descr="BMF Logo 2 Blue.ai"/>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1000" y="261470"/>
            <a:ext cx="2075988" cy="664882"/>
          </a:xfrm>
          <a:prstGeom prst="rect">
            <a:avLst/>
          </a:prstGeom>
        </p:spPr>
      </p:pic>
      <p:sp>
        <p:nvSpPr>
          <p:cNvPr id="13" name="TextBox 12"/>
          <p:cNvSpPr txBox="1"/>
          <p:nvPr/>
        </p:nvSpPr>
        <p:spPr>
          <a:xfrm>
            <a:off x="381001" y="2041716"/>
            <a:ext cx="4224469" cy="1200328"/>
          </a:xfrm>
          <a:prstGeom prst="rect">
            <a:avLst/>
          </a:prstGeom>
          <a:noFill/>
        </p:spPr>
        <p:txBody>
          <a:bodyPr wrap="square" rtlCol="0">
            <a:spAutoFit/>
          </a:bodyPr>
          <a:lstStyle/>
          <a:p>
            <a:r>
              <a:rPr lang="en-US" sz="2400" dirty="0">
                <a:solidFill>
                  <a:schemeClr val="accent5">
                    <a:lumMod val="50000"/>
                  </a:schemeClr>
                </a:solidFill>
                <a:cs typeface="Calibri"/>
              </a:rPr>
              <a:t>UK sees number of plastic bags found on beaches fall 40% thanks to 5p tax.</a:t>
            </a:r>
          </a:p>
        </p:txBody>
      </p:sp>
      <p:pic>
        <p:nvPicPr>
          <p:cNvPr id="15" name="Picture 2" descr="Image result for reuse reduce recycle"/>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50651" y="3352533"/>
            <a:ext cx="2147750" cy="1526786"/>
          </a:xfrm>
          <a:prstGeom prst="rect">
            <a:avLst/>
          </a:prstGeom>
          <a:noFill/>
          <a:extLst>
            <a:ext uri="{909E8E84-426E-40dd-AFC4-6F175D3DCCD1}">
              <a14:hiddenFill xmlns:a14="http://schemas.microsoft.com/office/drawing/2010/main" xmlns="">
                <a:solidFill>
                  <a:srgbClr val="FFFFFF"/>
                </a:solidFill>
              </a14:hiddenFill>
            </a:ext>
          </a:extLst>
        </p:spPr>
      </p:pic>
      <p:pic>
        <p:nvPicPr>
          <p:cNvPr id="14" name="Picture 2"/>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a:off x="4773707" y="961992"/>
            <a:ext cx="3526780" cy="352678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31492927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0374" y="2054928"/>
            <a:ext cx="5009980" cy="2554545"/>
          </a:xfrm>
          <a:prstGeom prst="rect">
            <a:avLst/>
          </a:prstGeom>
          <a:noFill/>
        </p:spPr>
        <p:txBody>
          <a:bodyPr wrap="square" rtlCol="0">
            <a:spAutoFit/>
          </a:bodyPr>
          <a:lstStyle/>
          <a:p>
            <a:r>
              <a:rPr lang="en-US" sz="2000" dirty="0">
                <a:solidFill>
                  <a:schemeClr val="accent5">
                    <a:lumMod val="50000"/>
                  </a:schemeClr>
                </a:solidFill>
                <a:cs typeface="Calibri"/>
              </a:rPr>
              <a:t>In 2017 a whale was washed up on the coast of Norway. They tried to tow it back out to sea but it kept coming back in, eventually they had to shoot it and inside they found 30 plastic bags. The rubbish accumulated and ended up acting as a barrier in the stomach of the whale, it was thought the whale could have been in pain for a long time. </a:t>
            </a:r>
          </a:p>
        </p:txBody>
      </p:sp>
      <p:pic>
        <p:nvPicPr>
          <p:cNvPr id="5" name="Picture 4" descr="BMF Logo 2 Blue.ai"/>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1000" y="261470"/>
            <a:ext cx="2075988" cy="664882"/>
          </a:xfrm>
          <a:prstGeom prst="rect">
            <a:avLst/>
          </a:prstGeom>
        </p:spPr>
      </p:pic>
      <p:sp>
        <p:nvSpPr>
          <p:cNvPr id="6" name="Subtitle 2"/>
          <p:cNvSpPr txBox="1">
            <a:spLocks/>
          </p:cNvSpPr>
          <p:nvPr/>
        </p:nvSpPr>
        <p:spPr>
          <a:xfrm>
            <a:off x="450374" y="1208875"/>
            <a:ext cx="4392706" cy="846052"/>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buNone/>
            </a:pPr>
            <a:r>
              <a:rPr lang="en-US" sz="4400" b="1" dirty="0">
                <a:solidFill>
                  <a:srgbClr val="FF6600"/>
                </a:solidFill>
                <a:latin typeface="Calibri"/>
                <a:cs typeface="Calibri"/>
              </a:rPr>
              <a:t>Plastic Whale</a:t>
            </a:r>
          </a:p>
        </p:txBody>
      </p:sp>
      <p:sp>
        <p:nvSpPr>
          <p:cNvPr id="7" name="Subtitle 2"/>
          <p:cNvSpPr>
            <a:spLocks noGrp="1"/>
          </p:cNvSpPr>
          <p:nvPr>
            <p:ph type="subTitle" idx="1"/>
          </p:nvPr>
        </p:nvSpPr>
        <p:spPr>
          <a:xfrm>
            <a:off x="473601" y="5322075"/>
            <a:ext cx="8156084" cy="1404471"/>
          </a:xfrm>
        </p:spPr>
        <p:txBody>
          <a:bodyPr>
            <a:normAutofit/>
          </a:bodyPr>
          <a:lstStyle/>
          <a:p>
            <a:r>
              <a:rPr lang="en-GB" sz="3000" dirty="0">
                <a:latin typeface="Calibri"/>
                <a:cs typeface="Calibri"/>
              </a:rPr>
              <a:t>Researchers believe the whale may have</a:t>
            </a:r>
            <a:br>
              <a:rPr lang="en-GB" sz="3000" dirty="0">
                <a:latin typeface="Calibri"/>
                <a:cs typeface="Calibri"/>
              </a:rPr>
            </a:br>
            <a:r>
              <a:rPr lang="en-GB" sz="3000" dirty="0">
                <a:latin typeface="Calibri"/>
                <a:cs typeface="Calibri"/>
              </a:rPr>
              <a:t>thought the plastic bags were squid. </a:t>
            </a:r>
          </a:p>
        </p:txBody>
      </p:sp>
      <p:pic>
        <p:nvPicPr>
          <p:cNvPr id="8" name="Picture 7" descr="Image result for a plastic whale"/>
          <p:cNvPicPr/>
          <p:nvPr/>
        </p:nvPicPr>
        <p:blipFill>
          <a:blip r:embed="rId3" cstate="screen">
            <a:extLst>
              <a:ext uri="{28A0092B-C50C-407E-A947-70E740481C1C}">
                <a14:useLocalDpi xmlns:a14="http://schemas.microsoft.com/office/drawing/2010/main"/>
              </a:ext>
            </a:extLst>
          </a:blip>
          <a:srcRect/>
          <a:stretch>
            <a:fillRect/>
          </a:stretch>
        </p:blipFill>
        <p:spPr bwMode="auto">
          <a:xfrm>
            <a:off x="5597242" y="352733"/>
            <a:ext cx="3374813" cy="4404882"/>
          </a:xfrm>
          <a:prstGeom prst="rect">
            <a:avLst/>
          </a:prstGeom>
          <a:noFill/>
          <a:ln w="9525">
            <a:noFill/>
            <a:miter lim="800000"/>
            <a:headEnd/>
            <a:tailEnd/>
          </a:ln>
        </p:spPr>
      </p:pic>
    </p:spTree>
    <p:extLst>
      <p:ext uri="{BB962C8B-B14F-4D97-AF65-F5344CB8AC3E}">
        <p14:creationId xmlns:p14="http://schemas.microsoft.com/office/powerpoint/2010/main" val="149200747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4. Whale Autopsy.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857250"/>
            <a:ext cx="9144000" cy="5143500"/>
          </a:xfrm>
          <a:prstGeom prst="rect">
            <a:avLst/>
          </a:prstGeom>
        </p:spPr>
      </p:pic>
    </p:spTree>
    <p:extLst>
      <p:ext uri="{BB962C8B-B14F-4D97-AF65-F5344CB8AC3E}">
        <p14:creationId xmlns:p14="http://schemas.microsoft.com/office/powerpoint/2010/main" val="110358044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fullScrn="1">
              <p:cMediaNode vol="80000">
                <p:cTn id="7" fill="hold" display="0">
                  <p:stCondLst>
                    <p:cond delay="indefinite"/>
                  </p:stCondLst>
                </p:cTn>
                <p:tgtEl>
                  <p:spTgt spid="2"/>
                </p:tgtEl>
              </p:cMediaNode>
            </p:vide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0374" y="2054928"/>
            <a:ext cx="5009980" cy="2246769"/>
          </a:xfrm>
          <a:prstGeom prst="rect">
            <a:avLst/>
          </a:prstGeom>
          <a:noFill/>
        </p:spPr>
        <p:txBody>
          <a:bodyPr wrap="square" rtlCol="0">
            <a:spAutoFit/>
          </a:bodyPr>
          <a:lstStyle/>
          <a:p>
            <a:r>
              <a:rPr lang="en-US" sz="2000" dirty="0">
                <a:solidFill>
                  <a:schemeClr val="accent5">
                    <a:lumMod val="50000"/>
                  </a:schemeClr>
                </a:solidFill>
                <a:cs typeface="Calibri"/>
              </a:rPr>
              <a:t>Research suggests even the most pristine environments such as Antarctica are being contaminated with plastic waste. It was thought that the Antarctic Circumpolar currents were impenetrable to letting waste through to Antarctic waters, we now know this is not the case. </a:t>
            </a:r>
          </a:p>
        </p:txBody>
      </p:sp>
      <p:pic>
        <p:nvPicPr>
          <p:cNvPr id="5" name="Picture 4" descr="BMF Logo 2 Blue.ai"/>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1000" y="261470"/>
            <a:ext cx="2075988" cy="664882"/>
          </a:xfrm>
          <a:prstGeom prst="rect">
            <a:avLst/>
          </a:prstGeom>
        </p:spPr>
      </p:pic>
      <p:sp>
        <p:nvSpPr>
          <p:cNvPr id="6" name="Subtitle 2"/>
          <p:cNvSpPr txBox="1">
            <a:spLocks/>
          </p:cNvSpPr>
          <p:nvPr/>
        </p:nvSpPr>
        <p:spPr>
          <a:xfrm>
            <a:off x="450374" y="1208875"/>
            <a:ext cx="4392706" cy="846052"/>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buNone/>
            </a:pPr>
            <a:r>
              <a:rPr lang="en-US" sz="4400" b="1" dirty="0">
                <a:solidFill>
                  <a:srgbClr val="FF6600"/>
                </a:solidFill>
                <a:latin typeface="Calibri"/>
                <a:cs typeface="Calibri"/>
              </a:rPr>
              <a:t>Antarctic Waster</a:t>
            </a:r>
          </a:p>
        </p:txBody>
      </p:sp>
      <p:sp>
        <p:nvSpPr>
          <p:cNvPr id="7" name="Subtitle 2"/>
          <p:cNvSpPr>
            <a:spLocks noGrp="1"/>
          </p:cNvSpPr>
          <p:nvPr>
            <p:ph type="subTitle" idx="1"/>
          </p:nvPr>
        </p:nvSpPr>
        <p:spPr>
          <a:xfrm>
            <a:off x="473601" y="5322075"/>
            <a:ext cx="8156084" cy="1404471"/>
          </a:xfrm>
        </p:spPr>
        <p:txBody>
          <a:bodyPr>
            <a:normAutofit lnSpcReduction="10000"/>
          </a:bodyPr>
          <a:lstStyle/>
          <a:p>
            <a:r>
              <a:rPr lang="en-GB" sz="3000" dirty="0">
                <a:latin typeface="Calibri"/>
                <a:cs typeface="Calibri"/>
              </a:rPr>
              <a:t>Recent research has shown that levels of </a:t>
            </a:r>
            <a:r>
              <a:rPr lang="en-GB" sz="3000" dirty="0" err="1">
                <a:latin typeface="Calibri"/>
                <a:cs typeface="Calibri"/>
              </a:rPr>
              <a:t>microplastics</a:t>
            </a:r>
            <a:r>
              <a:rPr lang="en-GB" sz="3000" dirty="0">
                <a:latin typeface="Calibri"/>
                <a:cs typeface="Calibri"/>
              </a:rPr>
              <a:t> in Antarctic waters are five times higher than expected.</a:t>
            </a:r>
          </a:p>
          <a:p>
            <a:endParaRPr lang="en-GB" sz="3000" dirty="0">
              <a:latin typeface="Calibri"/>
              <a:cs typeface="Calibri"/>
            </a:endParaRPr>
          </a:p>
        </p:txBody>
      </p:sp>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07118" y="1102756"/>
            <a:ext cx="3361981" cy="3361981"/>
          </a:xfrm>
          <a:prstGeom prst="rect">
            <a:avLst/>
          </a:prstGeom>
        </p:spPr>
      </p:pic>
    </p:spTree>
    <p:extLst>
      <p:ext uri="{BB962C8B-B14F-4D97-AF65-F5344CB8AC3E}">
        <p14:creationId xmlns:p14="http://schemas.microsoft.com/office/powerpoint/2010/main" val="420652237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5. Antarctic Polution.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 y="857249"/>
            <a:ext cx="9103017" cy="5120447"/>
          </a:xfrm>
          <a:prstGeom prst="rect">
            <a:avLst/>
          </a:prstGeom>
        </p:spPr>
      </p:pic>
    </p:spTree>
    <p:extLst>
      <p:ext uri="{BB962C8B-B14F-4D97-AF65-F5344CB8AC3E}">
        <p14:creationId xmlns:p14="http://schemas.microsoft.com/office/powerpoint/2010/main" val="330405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306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0374" y="2054928"/>
            <a:ext cx="3878651" cy="2862322"/>
          </a:xfrm>
          <a:prstGeom prst="rect">
            <a:avLst/>
          </a:prstGeom>
          <a:noFill/>
        </p:spPr>
        <p:txBody>
          <a:bodyPr wrap="square" rtlCol="0">
            <a:spAutoFit/>
          </a:bodyPr>
          <a:lstStyle/>
          <a:p>
            <a:r>
              <a:rPr lang="en-US" sz="2000" dirty="0">
                <a:solidFill>
                  <a:schemeClr val="accent5">
                    <a:lumMod val="50000"/>
                  </a:schemeClr>
                </a:solidFill>
                <a:cs typeface="Calibri"/>
              </a:rPr>
              <a:t>From zooplankton to krill to larger organisms, to marine mammals </a:t>
            </a:r>
            <a:r>
              <a:rPr lang="en-US" sz="2000" dirty="0" err="1">
                <a:solidFill>
                  <a:schemeClr val="accent5">
                    <a:lumMod val="50000"/>
                  </a:schemeClr>
                </a:solidFill>
                <a:cs typeface="Calibri"/>
              </a:rPr>
              <a:t>microplastic</a:t>
            </a:r>
            <a:r>
              <a:rPr lang="en-US" sz="2000" dirty="0">
                <a:solidFill>
                  <a:schemeClr val="accent5">
                    <a:lumMod val="50000"/>
                  </a:schemeClr>
                </a:solidFill>
                <a:cs typeface="Calibri"/>
              </a:rPr>
              <a:t> </a:t>
            </a:r>
            <a:r>
              <a:rPr lang="en-US" sz="2000" dirty="0" err="1">
                <a:solidFill>
                  <a:schemeClr val="accent5">
                    <a:lumMod val="50000"/>
                  </a:schemeClr>
                </a:solidFill>
                <a:cs typeface="Calibri"/>
              </a:rPr>
              <a:t>bioaccumulate</a:t>
            </a:r>
            <a:r>
              <a:rPr lang="en-US" sz="2000" dirty="0">
                <a:solidFill>
                  <a:schemeClr val="accent5">
                    <a:lumMod val="50000"/>
                  </a:schemeClr>
                </a:solidFill>
                <a:cs typeface="Calibri"/>
              </a:rPr>
              <a:t>. </a:t>
            </a:r>
          </a:p>
          <a:p>
            <a:endParaRPr lang="en-US" sz="2000" dirty="0">
              <a:solidFill>
                <a:schemeClr val="accent5">
                  <a:lumMod val="50000"/>
                </a:schemeClr>
              </a:solidFill>
              <a:cs typeface="Calibri"/>
            </a:endParaRPr>
          </a:p>
          <a:p>
            <a:r>
              <a:rPr lang="en-US" sz="2000" dirty="0">
                <a:solidFill>
                  <a:schemeClr val="accent5">
                    <a:lumMod val="50000"/>
                  </a:schemeClr>
                </a:solidFill>
                <a:cs typeface="Calibri"/>
              </a:rPr>
              <a:t>Krill are ecologically important because they form the staple diet of many animals including seals, whales, fish, squid, penguins and other seabirds.</a:t>
            </a:r>
          </a:p>
        </p:txBody>
      </p:sp>
      <p:pic>
        <p:nvPicPr>
          <p:cNvPr id="5" name="Picture 4" descr="BMF Logo 2 Blue.ai"/>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1000" y="261470"/>
            <a:ext cx="2075988" cy="664882"/>
          </a:xfrm>
          <a:prstGeom prst="rect">
            <a:avLst/>
          </a:prstGeom>
        </p:spPr>
      </p:pic>
      <p:sp>
        <p:nvSpPr>
          <p:cNvPr id="6" name="Subtitle 2"/>
          <p:cNvSpPr txBox="1">
            <a:spLocks/>
          </p:cNvSpPr>
          <p:nvPr/>
        </p:nvSpPr>
        <p:spPr>
          <a:xfrm>
            <a:off x="450374" y="1208875"/>
            <a:ext cx="4392706" cy="846052"/>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buNone/>
            </a:pPr>
            <a:r>
              <a:rPr lang="en-US" sz="4400" b="1" dirty="0" err="1">
                <a:solidFill>
                  <a:srgbClr val="FF6600"/>
                </a:solidFill>
                <a:latin typeface="Calibri"/>
                <a:cs typeface="Calibri"/>
              </a:rPr>
              <a:t>Microplastics</a:t>
            </a:r>
            <a:endParaRPr lang="en-US" sz="4400" b="1" dirty="0">
              <a:solidFill>
                <a:srgbClr val="FF6600"/>
              </a:solidFill>
              <a:latin typeface="Calibri"/>
              <a:cs typeface="Calibri"/>
            </a:endParaRPr>
          </a:p>
        </p:txBody>
      </p:sp>
      <p:sp>
        <p:nvSpPr>
          <p:cNvPr id="7" name="Subtitle 2"/>
          <p:cNvSpPr>
            <a:spLocks noGrp="1"/>
          </p:cNvSpPr>
          <p:nvPr>
            <p:ph type="subTitle" idx="1"/>
          </p:nvPr>
        </p:nvSpPr>
        <p:spPr>
          <a:xfrm>
            <a:off x="473601" y="5322075"/>
            <a:ext cx="8156084" cy="1404471"/>
          </a:xfrm>
        </p:spPr>
        <p:txBody>
          <a:bodyPr>
            <a:normAutofit/>
          </a:bodyPr>
          <a:lstStyle/>
          <a:p>
            <a:r>
              <a:rPr lang="en-GB" sz="2400" dirty="0">
                <a:latin typeface="Calibri"/>
                <a:cs typeface="Calibri"/>
              </a:rPr>
              <a:t>Zooplankton are filter feeders, that means they filter their food from the surrounding water. Anything that is in the water such as </a:t>
            </a:r>
            <a:r>
              <a:rPr lang="en-GB" sz="2400" dirty="0" err="1">
                <a:latin typeface="Calibri"/>
                <a:cs typeface="Calibri"/>
              </a:rPr>
              <a:t>microplastics</a:t>
            </a:r>
            <a:r>
              <a:rPr lang="en-GB" sz="2400" dirty="0">
                <a:latin typeface="Calibri"/>
                <a:cs typeface="Calibri"/>
              </a:rPr>
              <a:t> gets ingested.</a:t>
            </a:r>
          </a:p>
          <a:p>
            <a:endParaRPr lang="en-GB" sz="2400" dirty="0">
              <a:latin typeface="Calibri"/>
              <a:cs typeface="Calibri"/>
            </a:endParaRPr>
          </a:p>
        </p:txBody>
      </p:sp>
      <p:pic>
        <p:nvPicPr>
          <p:cNvPr id="8" name="Picture 7" descr="Related image"/>
          <p:cNvPicPr/>
          <p:nvPr/>
        </p:nvPicPr>
        <p:blipFill>
          <a:blip r:embed="rId3" cstate="screen">
            <a:extLst>
              <a:ext uri="{28A0092B-C50C-407E-A947-70E740481C1C}">
                <a14:useLocalDpi xmlns:a14="http://schemas.microsoft.com/office/drawing/2010/main"/>
              </a:ext>
            </a:extLst>
          </a:blip>
          <a:srcRect/>
          <a:stretch>
            <a:fillRect/>
          </a:stretch>
        </p:blipFill>
        <p:spPr bwMode="auto">
          <a:xfrm>
            <a:off x="4554273" y="2471362"/>
            <a:ext cx="4075411" cy="2445878"/>
          </a:xfrm>
          <a:prstGeom prst="rect">
            <a:avLst/>
          </a:prstGeom>
          <a:noFill/>
          <a:ln w="9525">
            <a:noFill/>
            <a:miter lim="800000"/>
            <a:headEnd/>
            <a:tailEnd/>
          </a:ln>
        </p:spPr>
      </p:pic>
      <p:pic>
        <p:nvPicPr>
          <p:cNvPr id="3" name="Picture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54273" y="271026"/>
            <a:ext cx="4065509" cy="2324116"/>
          </a:xfrm>
          <a:prstGeom prst="rect">
            <a:avLst/>
          </a:prstGeom>
        </p:spPr>
      </p:pic>
    </p:spTree>
    <p:extLst>
      <p:ext uri="{BB962C8B-B14F-4D97-AF65-F5344CB8AC3E}">
        <p14:creationId xmlns:p14="http://schemas.microsoft.com/office/powerpoint/2010/main" val="426458517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216791" y="101600"/>
            <a:ext cx="6553200" cy="6654800"/>
          </a:xfrm>
          <a:prstGeom prst="rect">
            <a:avLst/>
          </a:prstGeom>
        </p:spPr>
      </p:pic>
    </p:spTree>
    <p:extLst>
      <p:ext uri="{BB962C8B-B14F-4D97-AF65-F5344CB8AC3E}">
        <p14:creationId xmlns:p14="http://schemas.microsoft.com/office/powerpoint/2010/main" val="38351187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050" y="0"/>
            <a:ext cx="9163049" cy="6907941"/>
          </a:xfrm>
          <a:prstGeom prst="rect">
            <a:avLst/>
          </a:prstGeom>
        </p:spPr>
      </p:pic>
    </p:spTree>
    <p:extLst>
      <p:ext uri="{BB962C8B-B14F-4D97-AF65-F5344CB8AC3E}">
        <p14:creationId xmlns:p14="http://schemas.microsoft.com/office/powerpoint/2010/main" val="93165216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0374" y="2054928"/>
            <a:ext cx="3648693" cy="2862322"/>
          </a:xfrm>
          <a:prstGeom prst="rect">
            <a:avLst/>
          </a:prstGeom>
          <a:noFill/>
        </p:spPr>
        <p:txBody>
          <a:bodyPr wrap="square" rtlCol="0">
            <a:spAutoFit/>
          </a:bodyPr>
          <a:lstStyle/>
          <a:p>
            <a:r>
              <a:rPr lang="en-US" sz="2000" dirty="0">
                <a:solidFill>
                  <a:schemeClr val="accent5">
                    <a:lumMod val="50000"/>
                  </a:schemeClr>
                </a:solidFill>
                <a:cs typeface="Calibri"/>
              </a:rPr>
              <a:t>Latest research </a:t>
            </a:r>
            <a:r>
              <a:rPr lang="en-US" sz="2000" dirty="0" err="1">
                <a:solidFill>
                  <a:schemeClr val="accent5">
                    <a:lumMod val="50000"/>
                  </a:schemeClr>
                </a:solidFill>
                <a:cs typeface="Calibri"/>
              </a:rPr>
              <a:t>suggestts</a:t>
            </a:r>
            <a:r>
              <a:rPr lang="en-US" sz="2000" dirty="0">
                <a:solidFill>
                  <a:schemeClr val="accent5">
                    <a:lumMod val="50000"/>
                  </a:schemeClr>
                </a:solidFill>
                <a:cs typeface="Calibri"/>
              </a:rPr>
              <a:t> that krill can turn </a:t>
            </a:r>
            <a:r>
              <a:rPr lang="en-US" sz="2000" dirty="0" err="1">
                <a:solidFill>
                  <a:schemeClr val="accent5">
                    <a:lumMod val="50000"/>
                  </a:schemeClr>
                </a:solidFill>
                <a:cs typeface="Calibri"/>
              </a:rPr>
              <a:t>microplastics</a:t>
            </a:r>
            <a:r>
              <a:rPr lang="en-US" sz="2000" dirty="0">
                <a:solidFill>
                  <a:schemeClr val="accent5">
                    <a:lumMod val="50000"/>
                  </a:schemeClr>
                </a:solidFill>
                <a:cs typeface="Calibri"/>
              </a:rPr>
              <a:t> into </a:t>
            </a:r>
            <a:r>
              <a:rPr lang="en-US" sz="2000" dirty="0" err="1">
                <a:solidFill>
                  <a:schemeClr val="accent5">
                    <a:lumMod val="50000"/>
                  </a:schemeClr>
                </a:solidFill>
                <a:cs typeface="Calibri"/>
              </a:rPr>
              <a:t>nanoplastics</a:t>
            </a:r>
            <a:r>
              <a:rPr lang="en-US" sz="2000" dirty="0">
                <a:solidFill>
                  <a:schemeClr val="accent5">
                    <a:lumMod val="50000"/>
                  </a:schemeClr>
                </a:solidFill>
                <a:cs typeface="Calibri"/>
              </a:rPr>
              <a:t> (even smaller) through digestion. This is really important research as it suggests that there are biological processes occurring in krill that transform these plastics to smaller plastics.</a:t>
            </a:r>
          </a:p>
        </p:txBody>
      </p:sp>
      <p:pic>
        <p:nvPicPr>
          <p:cNvPr id="5" name="Picture 4" descr="BMF Logo 2 Blue.ai"/>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1000" y="261470"/>
            <a:ext cx="2075988" cy="664882"/>
          </a:xfrm>
          <a:prstGeom prst="rect">
            <a:avLst/>
          </a:prstGeom>
        </p:spPr>
      </p:pic>
      <p:sp>
        <p:nvSpPr>
          <p:cNvPr id="6" name="Subtitle 2"/>
          <p:cNvSpPr txBox="1">
            <a:spLocks/>
          </p:cNvSpPr>
          <p:nvPr/>
        </p:nvSpPr>
        <p:spPr>
          <a:xfrm>
            <a:off x="450374" y="1208875"/>
            <a:ext cx="4392706" cy="846052"/>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buNone/>
            </a:pPr>
            <a:r>
              <a:rPr lang="en-US" sz="4400" b="1" dirty="0" err="1">
                <a:solidFill>
                  <a:srgbClr val="FF6600"/>
                </a:solidFill>
                <a:latin typeface="Calibri"/>
                <a:cs typeface="Calibri"/>
              </a:rPr>
              <a:t>Nanoplastics</a:t>
            </a:r>
            <a:endParaRPr lang="en-US" sz="4400" b="1" dirty="0">
              <a:solidFill>
                <a:srgbClr val="FF6600"/>
              </a:solidFill>
              <a:latin typeface="Calibri"/>
              <a:cs typeface="Calibri"/>
            </a:endParaRPr>
          </a:p>
        </p:txBody>
      </p:sp>
      <p:sp>
        <p:nvSpPr>
          <p:cNvPr id="7" name="Subtitle 2"/>
          <p:cNvSpPr>
            <a:spLocks noGrp="1"/>
          </p:cNvSpPr>
          <p:nvPr>
            <p:ph type="subTitle" idx="1"/>
          </p:nvPr>
        </p:nvSpPr>
        <p:spPr>
          <a:xfrm>
            <a:off x="473601" y="5322075"/>
            <a:ext cx="8156084" cy="1404471"/>
          </a:xfrm>
        </p:spPr>
        <p:txBody>
          <a:bodyPr>
            <a:normAutofit/>
          </a:bodyPr>
          <a:lstStyle/>
          <a:p>
            <a:r>
              <a:rPr lang="en-GB" sz="2400" dirty="0">
                <a:latin typeface="Calibri"/>
                <a:cs typeface="Calibri"/>
              </a:rPr>
              <a:t>This does not remove them from the environment unfortunately, it just makes plastics even harder to detect and therefore more likely to be eaten by other animals.</a:t>
            </a:r>
          </a:p>
          <a:p>
            <a:endParaRPr lang="en-GB" sz="2400" dirty="0">
              <a:latin typeface="Calibri"/>
              <a:cs typeface="Calibri"/>
            </a:endParaRPr>
          </a:p>
        </p:txBody>
      </p:sp>
      <p:pic>
        <p:nvPicPr>
          <p:cNvPr id="2" name="Picture 1"/>
          <p:cNvPicPr>
            <a:picLocks noChangeAspect="1"/>
          </p:cNvPicPr>
          <p:nvPr/>
        </p:nvPicPr>
        <p:blipFill>
          <a:blip r:embed="rId3"/>
          <a:stretch>
            <a:fillRect/>
          </a:stretch>
        </p:blipFill>
        <p:spPr>
          <a:xfrm>
            <a:off x="4228804" y="1691250"/>
            <a:ext cx="4560022" cy="2856667"/>
          </a:xfrm>
          <a:prstGeom prst="rect">
            <a:avLst/>
          </a:prstGeom>
        </p:spPr>
      </p:pic>
    </p:spTree>
    <p:extLst>
      <p:ext uri="{BB962C8B-B14F-4D97-AF65-F5344CB8AC3E}">
        <p14:creationId xmlns:p14="http://schemas.microsoft.com/office/powerpoint/2010/main" val="36930932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0374" y="2054929"/>
            <a:ext cx="4203855" cy="3170099"/>
          </a:xfrm>
          <a:prstGeom prst="rect">
            <a:avLst/>
          </a:prstGeom>
          <a:noFill/>
        </p:spPr>
        <p:txBody>
          <a:bodyPr wrap="square" rtlCol="0">
            <a:spAutoFit/>
          </a:bodyPr>
          <a:lstStyle/>
          <a:p>
            <a:r>
              <a:rPr lang="en-US" sz="2000" dirty="0" err="1">
                <a:solidFill>
                  <a:schemeClr val="accent5">
                    <a:lumMod val="50000"/>
                  </a:schemeClr>
                </a:solidFill>
                <a:cs typeface="Calibri"/>
              </a:rPr>
              <a:t>Boyan</a:t>
            </a:r>
            <a:r>
              <a:rPr lang="en-US" sz="2000" dirty="0">
                <a:solidFill>
                  <a:schemeClr val="accent5">
                    <a:lumMod val="50000"/>
                  </a:schemeClr>
                </a:solidFill>
                <a:cs typeface="Calibri"/>
              </a:rPr>
              <a:t> Slat is a 20 year old Dutch inventor who has come up with an idea of how to clean up the oceans,</a:t>
            </a:r>
            <a:br>
              <a:rPr lang="en-US" sz="2000" dirty="0">
                <a:solidFill>
                  <a:schemeClr val="accent5">
                    <a:lumMod val="50000"/>
                  </a:schemeClr>
                </a:solidFill>
                <a:cs typeface="Calibri"/>
              </a:rPr>
            </a:br>
            <a:r>
              <a:rPr lang="en-US" sz="2000" dirty="0">
                <a:solidFill>
                  <a:schemeClr val="accent5">
                    <a:lumMod val="50000"/>
                  </a:schemeClr>
                </a:solidFill>
                <a:cs typeface="Calibri"/>
              </a:rPr>
              <a:t>his project is called Ocean Cleanup. </a:t>
            </a:r>
          </a:p>
          <a:p>
            <a:endParaRPr lang="en-US" sz="2000" dirty="0">
              <a:solidFill>
                <a:schemeClr val="accent5">
                  <a:lumMod val="50000"/>
                </a:schemeClr>
              </a:solidFill>
              <a:cs typeface="Calibri"/>
            </a:endParaRPr>
          </a:p>
          <a:p>
            <a:r>
              <a:rPr lang="en-US" sz="2000" dirty="0">
                <a:solidFill>
                  <a:schemeClr val="accent5">
                    <a:lumMod val="50000"/>
                  </a:schemeClr>
                </a:solidFill>
                <a:cs typeface="Calibri"/>
              </a:rPr>
              <a:t>It uses floating booms (inflated tubes) that sit on the water's surface and float with the currents collecting plastics as it floats. </a:t>
            </a:r>
          </a:p>
          <a:p>
            <a:endParaRPr lang="en-US" sz="2000" dirty="0">
              <a:solidFill>
                <a:schemeClr val="accent5">
                  <a:lumMod val="50000"/>
                </a:schemeClr>
              </a:solidFill>
              <a:cs typeface="Calibri"/>
            </a:endParaRPr>
          </a:p>
        </p:txBody>
      </p:sp>
      <p:pic>
        <p:nvPicPr>
          <p:cNvPr id="5" name="Picture 4" descr="BMF Logo 2 Blue.ai"/>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1000" y="261470"/>
            <a:ext cx="2075988" cy="664882"/>
          </a:xfrm>
          <a:prstGeom prst="rect">
            <a:avLst/>
          </a:prstGeom>
        </p:spPr>
      </p:pic>
      <p:sp>
        <p:nvSpPr>
          <p:cNvPr id="6" name="Subtitle 2"/>
          <p:cNvSpPr txBox="1">
            <a:spLocks/>
          </p:cNvSpPr>
          <p:nvPr/>
        </p:nvSpPr>
        <p:spPr>
          <a:xfrm>
            <a:off x="450374" y="1208875"/>
            <a:ext cx="4392706" cy="846052"/>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buNone/>
            </a:pPr>
            <a:r>
              <a:rPr lang="en-US" sz="4400" b="1" dirty="0">
                <a:solidFill>
                  <a:srgbClr val="FF6600"/>
                </a:solidFill>
                <a:latin typeface="Calibri"/>
                <a:cs typeface="Calibri"/>
              </a:rPr>
              <a:t>Ocean Cleanup</a:t>
            </a:r>
          </a:p>
        </p:txBody>
      </p:sp>
      <p:sp>
        <p:nvSpPr>
          <p:cNvPr id="7" name="Subtitle 2"/>
          <p:cNvSpPr>
            <a:spLocks noGrp="1"/>
          </p:cNvSpPr>
          <p:nvPr>
            <p:ph type="subTitle" idx="1"/>
          </p:nvPr>
        </p:nvSpPr>
        <p:spPr>
          <a:xfrm>
            <a:off x="473601" y="5322075"/>
            <a:ext cx="8156084" cy="1404471"/>
          </a:xfrm>
        </p:spPr>
        <p:txBody>
          <a:bodyPr>
            <a:normAutofit/>
          </a:bodyPr>
          <a:lstStyle/>
          <a:p>
            <a:r>
              <a:rPr lang="en-GB" sz="3000" dirty="0">
                <a:latin typeface="Calibri"/>
                <a:cs typeface="Calibri"/>
              </a:rPr>
              <a:t>Eventually the plastic waste is collected by ships</a:t>
            </a:r>
            <a:br>
              <a:rPr lang="en-GB" sz="3000" dirty="0">
                <a:latin typeface="Calibri"/>
                <a:cs typeface="Calibri"/>
              </a:rPr>
            </a:br>
            <a:r>
              <a:rPr lang="en-GB" sz="3000" dirty="0">
                <a:latin typeface="Calibri"/>
                <a:cs typeface="Calibri"/>
              </a:rPr>
              <a:t>and taken back to recycle on land. </a:t>
            </a:r>
          </a:p>
          <a:p>
            <a:endParaRPr lang="en-GB" sz="3000" dirty="0">
              <a:latin typeface="Calibri"/>
              <a:cs typeface="Calibri"/>
            </a:endParaRPr>
          </a:p>
        </p:txBody>
      </p:sp>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54229" y="2556515"/>
            <a:ext cx="4243561" cy="2387003"/>
          </a:xfrm>
          <a:prstGeom prst="rect">
            <a:avLst/>
          </a:prstGeom>
        </p:spPr>
      </p:pic>
      <p:pic>
        <p:nvPicPr>
          <p:cNvPr id="9" name="Picture 8"/>
          <p:cNvPicPr>
            <a:picLocks noChangeAspect="1"/>
          </p:cNvPicPr>
          <p:nvPr/>
        </p:nvPicPr>
        <p:blipFill>
          <a:blip r:embed="rId4"/>
          <a:stretch>
            <a:fillRect/>
          </a:stretch>
        </p:blipFill>
        <p:spPr>
          <a:xfrm>
            <a:off x="4654229" y="192071"/>
            <a:ext cx="4243561" cy="2382922"/>
          </a:xfrm>
          <a:prstGeom prst="rect">
            <a:avLst/>
          </a:prstGeom>
        </p:spPr>
      </p:pic>
    </p:spTree>
    <p:extLst>
      <p:ext uri="{BB962C8B-B14F-4D97-AF65-F5344CB8AC3E}">
        <p14:creationId xmlns:p14="http://schemas.microsoft.com/office/powerpoint/2010/main" val="155285519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862968" y="1788201"/>
            <a:ext cx="7376385" cy="1800032"/>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buNone/>
            </a:pPr>
            <a:r>
              <a:rPr lang="en-US" sz="5000" b="1" dirty="0">
                <a:solidFill>
                  <a:srgbClr val="215968"/>
                </a:solidFill>
                <a:latin typeface="Calibri"/>
                <a:cs typeface="Calibri"/>
              </a:rPr>
              <a:t>Get involved!</a:t>
            </a:r>
          </a:p>
          <a:p>
            <a:pPr marL="0" indent="0" algn="ctr">
              <a:lnSpc>
                <a:spcPct val="90000"/>
              </a:lnSpc>
              <a:buNone/>
            </a:pPr>
            <a:r>
              <a:rPr lang="en-US" sz="4400" dirty="0">
                <a:solidFill>
                  <a:srgbClr val="FF6600"/>
                </a:solidFill>
                <a:latin typeface="Calibri"/>
                <a:cs typeface="Calibri"/>
              </a:rPr>
              <a:t>Do you have any ideas to help reduce and/or collect</a:t>
            </a:r>
            <a:br>
              <a:rPr lang="en-US" sz="4400" dirty="0">
                <a:solidFill>
                  <a:srgbClr val="FF6600"/>
                </a:solidFill>
                <a:latin typeface="Calibri"/>
                <a:cs typeface="Calibri"/>
              </a:rPr>
            </a:br>
            <a:r>
              <a:rPr lang="en-US" sz="4400" dirty="0">
                <a:solidFill>
                  <a:srgbClr val="FF6600"/>
                </a:solidFill>
                <a:latin typeface="Calibri"/>
                <a:cs typeface="Calibri"/>
              </a:rPr>
              <a:t>marine litter?</a:t>
            </a:r>
          </a:p>
        </p:txBody>
      </p:sp>
      <p:pic>
        <p:nvPicPr>
          <p:cNvPr id="9" name="Picture 8" descr="BMF Logo 2 Blue.ai"/>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1000" y="261470"/>
            <a:ext cx="2075988" cy="664882"/>
          </a:xfrm>
          <a:prstGeom prst="rect">
            <a:avLst/>
          </a:prstGeom>
        </p:spPr>
      </p:pic>
      <p:sp>
        <p:nvSpPr>
          <p:cNvPr id="4" name="TextBox 3"/>
          <p:cNvSpPr txBox="1"/>
          <p:nvPr/>
        </p:nvSpPr>
        <p:spPr>
          <a:xfrm>
            <a:off x="0" y="5669255"/>
            <a:ext cx="9144000" cy="630942"/>
          </a:xfrm>
          <a:prstGeom prst="rect">
            <a:avLst/>
          </a:prstGeom>
          <a:noFill/>
        </p:spPr>
        <p:txBody>
          <a:bodyPr wrap="square" rtlCol="0">
            <a:spAutoFit/>
          </a:bodyPr>
          <a:lstStyle/>
          <a:p>
            <a:pPr algn="ctr"/>
            <a:r>
              <a:rPr lang="en-US" sz="3500" dirty="0">
                <a:solidFill>
                  <a:schemeClr val="bg1"/>
                </a:solidFill>
              </a:rPr>
              <a:t>Be part of the solution. Not the problem.</a:t>
            </a:r>
          </a:p>
        </p:txBody>
      </p:sp>
      <p:pic>
        <p:nvPicPr>
          <p:cNvPr id="5" name="Picture 4" descr="Think Icon.ai"/>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749918" y="86689"/>
            <a:ext cx="2300366" cy="2300366"/>
          </a:xfrm>
          <a:prstGeom prst="rect">
            <a:avLst/>
          </a:prstGeom>
        </p:spPr>
      </p:pic>
    </p:spTree>
    <p:extLst>
      <p:ext uri="{BB962C8B-B14F-4D97-AF65-F5344CB8AC3E}">
        <p14:creationId xmlns:p14="http://schemas.microsoft.com/office/powerpoint/2010/main" val="24601080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85660" y="5459396"/>
            <a:ext cx="8156084" cy="1121686"/>
          </a:xfrm>
        </p:spPr>
        <p:txBody>
          <a:bodyPr>
            <a:noAutofit/>
          </a:bodyPr>
          <a:lstStyle/>
          <a:p>
            <a:pPr>
              <a:lnSpc>
                <a:spcPct val="80000"/>
              </a:lnSpc>
            </a:pPr>
            <a:r>
              <a:rPr lang="en-US" sz="3600" dirty="0">
                <a:latin typeface="Calibri"/>
                <a:cs typeface="Calibri"/>
              </a:rPr>
              <a:t>Thank you for listening.</a:t>
            </a:r>
          </a:p>
          <a:p>
            <a:pPr>
              <a:lnSpc>
                <a:spcPct val="80000"/>
              </a:lnSpc>
            </a:pPr>
            <a:r>
              <a:rPr lang="en-US" sz="3600" dirty="0">
                <a:solidFill>
                  <a:srgbClr val="FF6600"/>
                </a:solidFill>
                <a:latin typeface="Calibri"/>
                <a:cs typeface="Calibri"/>
              </a:rPr>
              <a:t>Any questions?</a:t>
            </a:r>
          </a:p>
        </p:txBody>
      </p:sp>
      <p:pic>
        <p:nvPicPr>
          <p:cNvPr id="9" name="Picture 8" descr="Lyme Bay Logo_CMYK.eps"/>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154342" y="1172948"/>
            <a:ext cx="4610306" cy="3136081"/>
          </a:xfrm>
          <a:prstGeom prst="rect">
            <a:avLst/>
          </a:prstGeom>
        </p:spPr>
      </p:pic>
    </p:spTree>
    <p:extLst>
      <p:ext uri="{BB962C8B-B14F-4D97-AF65-F5344CB8AC3E}">
        <p14:creationId xmlns:p14="http://schemas.microsoft.com/office/powerpoint/2010/main" val="14562943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050" y="0"/>
            <a:ext cx="9163050" cy="6907941"/>
          </a:xfrm>
          <a:prstGeom prst="rect">
            <a:avLst/>
          </a:prstGeom>
        </p:spPr>
      </p:pic>
    </p:spTree>
    <p:extLst>
      <p:ext uri="{BB962C8B-B14F-4D97-AF65-F5344CB8AC3E}">
        <p14:creationId xmlns:p14="http://schemas.microsoft.com/office/powerpoint/2010/main" val="26243795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050" y="0"/>
            <a:ext cx="9163050" cy="6907942"/>
          </a:xfrm>
          <a:prstGeom prst="rect">
            <a:avLst/>
          </a:prstGeom>
        </p:spPr>
      </p:pic>
      <p:sp>
        <p:nvSpPr>
          <p:cNvPr id="4" name="Oval 3"/>
          <p:cNvSpPr/>
          <p:nvPr/>
        </p:nvSpPr>
        <p:spPr>
          <a:xfrm>
            <a:off x="2518257" y="3628135"/>
            <a:ext cx="147014" cy="147014"/>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5" name="Oval 4"/>
          <p:cNvSpPr/>
          <p:nvPr/>
        </p:nvSpPr>
        <p:spPr>
          <a:xfrm>
            <a:off x="3179930" y="3531848"/>
            <a:ext cx="147014" cy="147014"/>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6" name="Oval 5"/>
          <p:cNvSpPr/>
          <p:nvPr/>
        </p:nvSpPr>
        <p:spPr>
          <a:xfrm>
            <a:off x="4244891" y="3138904"/>
            <a:ext cx="147014" cy="147014"/>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7" name="Oval 6"/>
          <p:cNvSpPr/>
          <p:nvPr/>
        </p:nvSpPr>
        <p:spPr>
          <a:xfrm>
            <a:off x="5514871" y="3481121"/>
            <a:ext cx="147014" cy="147014"/>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8" name="TextBox 7"/>
          <p:cNvSpPr txBox="1"/>
          <p:nvPr/>
        </p:nvSpPr>
        <p:spPr>
          <a:xfrm>
            <a:off x="2751751" y="3160285"/>
            <a:ext cx="1287065" cy="369332"/>
          </a:xfrm>
          <a:prstGeom prst="rect">
            <a:avLst/>
          </a:prstGeom>
          <a:noFill/>
        </p:spPr>
        <p:txBody>
          <a:bodyPr wrap="square" rtlCol="0">
            <a:spAutoFit/>
          </a:bodyPr>
          <a:lstStyle/>
          <a:p>
            <a:r>
              <a:rPr lang="en-US" dirty="0" err="1">
                <a:solidFill>
                  <a:srgbClr val="FFFFFF"/>
                </a:solidFill>
              </a:rPr>
              <a:t>Axmouth</a:t>
            </a:r>
            <a:endParaRPr lang="en-US" dirty="0">
              <a:solidFill>
                <a:srgbClr val="FFFFFF"/>
              </a:solidFill>
            </a:endParaRPr>
          </a:p>
        </p:txBody>
      </p:sp>
      <p:sp>
        <p:nvSpPr>
          <p:cNvPr id="9" name="TextBox 8"/>
          <p:cNvSpPr txBox="1"/>
          <p:nvPr/>
        </p:nvSpPr>
        <p:spPr>
          <a:xfrm>
            <a:off x="2273373" y="3280223"/>
            <a:ext cx="1287065" cy="369332"/>
          </a:xfrm>
          <a:prstGeom prst="rect">
            <a:avLst/>
          </a:prstGeom>
          <a:noFill/>
        </p:spPr>
        <p:txBody>
          <a:bodyPr wrap="square" rtlCol="0">
            <a:spAutoFit/>
          </a:bodyPr>
          <a:lstStyle/>
          <a:p>
            <a:r>
              <a:rPr lang="en-US" dirty="0">
                <a:solidFill>
                  <a:srgbClr val="FFFFFF"/>
                </a:solidFill>
              </a:rPr>
              <a:t>Beer</a:t>
            </a:r>
          </a:p>
        </p:txBody>
      </p:sp>
      <p:sp>
        <p:nvSpPr>
          <p:cNvPr id="11" name="TextBox 10"/>
          <p:cNvSpPr txBox="1"/>
          <p:nvPr/>
        </p:nvSpPr>
        <p:spPr>
          <a:xfrm>
            <a:off x="5018352" y="3121819"/>
            <a:ext cx="1287065" cy="369332"/>
          </a:xfrm>
          <a:prstGeom prst="rect">
            <a:avLst/>
          </a:prstGeom>
          <a:noFill/>
        </p:spPr>
        <p:txBody>
          <a:bodyPr wrap="square" rtlCol="0">
            <a:spAutoFit/>
          </a:bodyPr>
          <a:lstStyle/>
          <a:p>
            <a:r>
              <a:rPr lang="en-US" dirty="0">
                <a:solidFill>
                  <a:srgbClr val="FFFFFF"/>
                </a:solidFill>
              </a:rPr>
              <a:t>West Bay</a:t>
            </a:r>
          </a:p>
        </p:txBody>
      </p:sp>
      <p:cxnSp>
        <p:nvCxnSpPr>
          <p:cNvPr id="15" name="Curved Connector 14"/>
          <p:cNvCxnSpPr/>
          <p:nvPr/>
        </p:nvCxnSpPr>
        <p:spPr>
          <a:xfrm rot="5400000" flipH="1" flipV="1">
            <a:off x="2795994" y="1134507"/>
            <a:ext cx="3669169" cy="1012673"/>
          </a:xfrm>
          <a:prstGeom prst="curvedConnector3">
            <a:avLst/>
          </a:prstGeom>
          <a:ln w="3175" cmpd="sng">
            <a:solidFill>
              <a:schemeClr val="accent3">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3742677" y="2798047"/>
            <a:ext cx="1287065" cy="369332"/>
          </a:xfrm>
          <a:prstGeom prst="rect">
            <a:avLst/>
          </a:prstGeom>
          <a:noFill/>
        </p:spPr>
        <p:txBody>
          <a:bodyPr wrap="square" rtlCol="0">
            <a:spAutoFit/>
          </a:bodyPr>
          <a:lstStyle/>
          <a:p>
            <a:r>
              <a:rPr lang="en-US" dirty="0">
                <a:solidFill>
                  <a:srgbClr val="FFFFFF"/>
                </a:solidFill>
              </a:rPr>
              <a:t>Lyme Regis</a:t>
            </a:r>
          </a:p>
        </p:txBody>
      </p:sp>
      <p:sp>
        <p:nvSpPr>
          <p:cNvPr id="17" name="TextBox 16"/>
          <p:cNvSpPr txBox="1"/>
          <p:nvPr/>
        </p:nvSpPr>
        <p:spPr>
          <a:xfrm>
            <a:off x="2164134" y="1588859"/>
            <a:ext cx="1960107" cy="584776"/>
          </a:xfrm>
          <a:prstGeom prst="rect">
            <a:avLst/>
          </a:prstGeom>
          <a:noFill/>
        </p:spPr>
        <p:txBody>
          <a:bodyPr wrap="square" rtlCol="0">
            <a:spAutoFit/>
          </a:bodyPr>
          <a:lstStyle/>
          <a:p>
            <a:r>
              <a:rPr lang="en-US" sz="3200" dirty="0">
                <a:solidFill>
                  <a:schemeClr val="accent3"/>
                </a:solidFill>
              </a:rPr>
              <a:t>DEVON</a:t>
            </a:r>
          </a:p>
        </p:txBody>
      </p:sp>
      <p:sp>
        <p:nvSpPr>
          <p:cNvPr id="18" name="TextBox 17"/>
          <p:cNvSpPr txBox="1"/>
          <p:nvPr/>
        </p:nvSpPr>
        <p:spPr>
          <a:xfrm>
            <a:off x="5136913" y="1588859"/>
            <a:ext cx="1960107" cy="584776"/>
          </a:xfrm>
          <a:prstGeom prst="rect">
            <a:avLst/>
          </a:prstGeom>
          <a:noFill/>
        </p:spPr>
        <p:txBody>
          <a:bodyPr wrap="square" rtlCol="0">
            <a:spAutoFit/>
          </a:bodyPr>
          <a:lstStyle/>
          <a:p>
            <a:r>
              <a:rPr lang="en-US" sz="3200" dirty="0">
                <a:solidFill>
                  <a:srgbClr val="9BBB59"/>
                </a:solidFill>
              </a:rPr>
              <a:t>DORSET</a:t>
            </a:r>
          </a:p>
        </p:txBody>
      </p:sp>
    </p:spTree>
    <p:extLst>
      <p:ext uri="{BB962C8B-B14F-4D97-AF65-F5344CB8AC3E}">
        <p14:creationId xmlns:p14="http://schemas.microsoft.com/office/powerpoint/2010/main" val="14358493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11810" y="1865259"/>
            <a:ext cx="3536988" cy="2357992"/>
          </a:xfrm>
          <a:prstGeom prst="rect">
            <a:avLst/>
          </a:prstGeom>
        </p:spPr>
      </p:pic>
      <p:pic>
        <p:nvPicPr>
          <p:cNvPr id="2" name="Picture 1" descr="shutterstock_141261280.psd"/>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441664" y="-177509"/>
            <a:ext cx="3537642" cy="2357992"/>
          </a:xfrm>
          <a:prstGeom prst="rect">
            <a:avLst/>
          </a:prstGeom>
        </p:spPr>
      </p:pic>
      <p:sp>
        <p:nvSpPr>
          <p:cNvPr id="3" name="Subtitle 2"/>
          <p:cNvSpPr>
            <a:spLocks noGrp="1"/>
          </p:cNvSpPr>
          <p:nvPr>
            <p:ph type="subTitle" idx="1"/>
          </p:nvPr>
        </p:nvSpPr>
        <p:spPr>
          <a:xfrm>
            <a:off x="473601" y="5471918"/>
            <a:ext cx="8156084" cy="917915"/>
          </a:xfrm>
        </p:spPr>
        <p:txBody>
          <a:bodyPr>
            <a:normAutofit fontScale="92500" lnSpcReduction="20000"/>
          </a:bodyPr>
          <a:lstStyle/>
          <a:p>
            <a:pPr algn="l">
              <a:lnSpc>
                <a:spcPct val="110000"/>
              </a:lnSpc>
            </a:pPr>
            <a:r>
              <a:rPr lang="en-US" dirty="0">
                <a:latin typeface="Calibri"/>
                <a:cs typeface="Calibri"/>
              </a:rPr>
              <a:t>These items are found</a:t>
            </a:r>
            <a:br>
              <a:rPr lang="en-US" dirty="0">
                <a:latin typeface="Calibri"/>
                <a:cs typeface="Calibri"/>
              </a:rPr>
            </a:br>
            <a:r>
              <a:rPr lang="en-US" dirty="0">
                <a:latin typeface="Calibri"/>
                <a:cs typeface="Calibri"/>
              </a:rPr>
              <a:t>in Lyme Bay Reserve</a:t>
            </a:r>
          </a:p>
        </p:txBody>
      </p:sp>
      <p:pic>
        <p:nvPicPr>
          <p:cNvPr id="4" name="Picture 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638958" y="328765"/>
            <a:ext cx="3102786" cy="1745317"/>
          </a:xfrm>
          <a:prstGeom prst="rect">
            <a:avLst/>
          </a:prstGeom>
          <a:blipFill rotWithShape="1">
            <a:blip r:embed="rId5" cstate="screen">
              <a:extLst>
                <a:ext uri="{28A0092B-C50C-407E-A947-70E740481C1C}">
                  <a14:useLocalDpi xmlns:a14="http://schemas.microsoft.com/office/drawing/2010/main"/>
                </a:ext>
              </a:extLst>
            </a:blip>
            <a:stretch>
              <a:fillRect/>
            </a:stretch>
          </a:blipFill>
          <a:ln w="19050" cap="sq" cmpd="sng">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Subtitle 2"/>
          <p:cNvSpPr txBox="1">
            <a:spLocks/>
          </p:cNvSpPr>
          <p:nvPr/>
        </p:nvSpPr>
        <p:spPr>
          <a:xfrm>
            <a:off x="381000" y="1191972"/>
            <a:ext cx="3735294" cy="3490463"/>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80000"/>
              </a:lnSpc>
              <a:buNone/>
            </a:pPr>
            <a:r>
              <a:rPr lang="en-US" sz="3500" b="1" dirty="0">
                <a:solidFill>
                  <a:srgbClr val="FF6600"/>
                </a:solidFill>
                <a:latin typeface="Calibri"/>
                <a:cs typeface="Calibri"/>
              </a:rPr>
              <a:t>What is</a:t>
            </a:r>
            <a:br>
              <a:rPr lang="en-US" sz="3500" b="1" dirty="0">
                <a:solidFill>
                  <a:srgbClr val="FF6600"/>
                </a:solidFill>
                <a:latin typeface="Calibri"/>
                <a:cs typeface="Calibri"/>
              </a:rPr>
            </a:br>
            <a:r>
              <a:rPr lang="en-US" sz="3500" b="1" dirty="0">
                <a:solidFill>
                  <a:srgbClr val="FF6600"/>
                </a:solidFill>
                <a:latin typeface="Calibri"/>
                <a:cs typeface="Calibri"/>
              </a:rPr>
              <a:t>marine litter?</a:t>
            </a:r>
            <a:endParaRPr lang="en-GB" sz="3500" dirty="0">
              <a:solidFill>
                <a:schemeClr val="accent5">
                  <a:lumMod val="50000"/>
                </a:schemeClr>
              </a:solidFill>
            </a:endParaRPr>
          </a:p>
          <a:p>
            <a:pPr marL="0" lvl="0" indent="0" defTabSz="914400">
              <a:lnSpc>
                <a:spcPct val="90000"/>
              </a:lnSpc>
              <a:spcBef>
                <a:spcPts val="1000"/>
              </a:spcBef>
              <a:buNone/>
            </a:pPr>
            <a:r>
              <a:rPr lang="en-GB" sz="3000" dirty="0">
                <a:solidFill>
                  <a:schemeClr val="accent5">
                    <a:lumMod val="50000"/>
                  </a:schemeClr>
                </a:solidFill>
              </a:rPr>
              <a:t>Marine litter is made</a:t>
            </a:r>
            <a:br>
              <a:rPr lang="en-GB" sz="3000" dirty="0">
                <a:solidFill>
                  <a:schemeClr val="accent5">
                    <a:lumMod val="50000"/>
                  </a:schemeClr>
                </a:solidFill>
              </a:rPr>
            </a:br>
            <a:r>
              <a:rPr lang="en-GB" sz="3000" dirty="0">
                <a:solidFill>
                  <a:schemeClr val="accent5">
                    <a:lumMod val="50000"/>
                  </a:schemeClr>
                </a:solidFill>
              </a:rPr>
              <a:t>up of man made objects which are found discarded</a:t>
            </a:r>
            <a:br>
              <a:rPr lang="en-GB" sz="3000" dirty="0">
                <a:solidFill>
                  <a:schemeClr val="accent5">
                    <a:lumMod val="50000"/>
                  </a:schemeClr>
                </a:solidFill>
              </a:rPr>
            </a:br>
            <a:r>
              <a:rPr lang="en-GB" sz="3000" dirty="0">
                <a:solidFill>
                  <a:schemeClr val="accent5">
                    <a:lumMod val="50000"/>
                  </a:schemeClr>
                </a:solidFill>
              </a:rPr>
              <a:t>or disposed of</a:t>
            </a:r>
            <a:br>
              <a:rPr lang="en-GB" sz="3000" dirty="0">
                <a:solidFill>
                  <a:schemeClr val="accent5">
                    <a:lumMod val="50000"/>
                  </a:schemeClr>
                </a:solidFill>
              </a:rPr>
            </a:br>
            <a:r>
              <a:rPr lang="en-GB" sz="3000" dirty="0">
                <a:solidFill>
                  <a:schemeClr val="accent5">
                    <a:lumMod val="50000"/>
                  </a:schemeClr>
                </a:solidFill>
              </a:rPr>
              <a:t>in our seas.</a:t>
            </a:r>
            <a:endParaRPr lang="en-US" sz="3000" dirty="0">
              <a:solidFill>
                <a:schemeClr val="accent5">
                  <a:lumMod val="50000"/>
                </a:schemeClr>
              </a:solidFill>
              <a:latin typeface="Calibri"/>
              <a:cs typeface="Calibri"/>
            </a:endParaRPr>
          </a:p>
          <a:p>
            <a:pPr marL="0" indent="0">
              <a:buNone/>
            </a:pPr>
            <a:endParaRPr lang="en-US" dirty="0">
              <a:solidFill>
                <a:schemeClr val="accent5">
                  <a:lumMod val="50000"/>
                </a:schemeClr>
              </a:solidFill>
              <a:latin typeface="Calibri"/>
              <a:cs typeface="Calibri"/>
            </a:endParaRPr>
          </a:p>
        </p:txBody>
      </p:sp>
      <p:pic>
        <p:nvPicPr>
          <p:cNvPr id="9" name="Picture 8" descr="BMF Logo 2 Blue.ai"/>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81000" y="261470"/>
            <a:ext cx="2075988" cy="664882"/>
          </a:xfrm>
          <a:prstGeom prst="rect">
            <a:avLst/>
          </a:prstGeom>
        </p:spPr>
      </p:pic>
      <p:pic>
        <p:nvPicPr>
          <p:cNvPr id="12" name="Picture 11"/>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170355" y="3846838"/>
            <a:ext cx="3571389" cy="2380926"/>
          </a:xfrm>
          <a:prstGeom prst="rect">
            <a:avLst/>
          </a:prstGeom>
          <a:solidFill>
            <a:srgbClr val="FFFFFF">
              <a:shade val="85000"/>
            </a:srgbClr>
          </a:solidFill>
          <a:ln w="19050" cap="sq" cmpd="sng">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Picture 10"/>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884097" y="1975870"/>
            <a:ext cx="3095209" cy="2063473"/>
          </a:xfrm>
          <a:prstGeom prst="rect">
            <a:avLst/>
          </a:prstGeom>
          <a:solidFill>
            <a:srgbClr val="FFFFFF">
              <a:shade val="85000"/>
            </a:srgbClr>
          </a:solidFill>
          <a:ln w="19050" cap="sq" cmpd="sng">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979306" y="2392687"/>
            <a:ext cx="2083791" cy="2259145"/>
          </a:xfrm>
          <a:prstGeom prst="rect">
            <a:avLst/>
          </a:prstGeom>
        </p:spPr>
      </p:pic>
    </p:spTree>
    <p:extLst>
      <p:ext uri="{BB962C8B-B14F-4D97-AF65-F5344CB8AC3E}">
        <p14:creationId xmlns:p14="http://schemas.microsoft.com/office/powerpoint/2010/main" val="23288855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videoplayback.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38" y="856891"/>
            <a:ext cx="9153776" cy="5148999"/>
          </a:xfrm>
          <a:prstGeom prst="rect">
            <a:avLst/>
          </a:prstGeom>
        </p:spPr>
      </p:pic>
    </p:spTree>
    <p:extLst>
      <p:ext uri="{BB962C8B-B14F-4D97-AF65-F5344CB8AC3E}">
        <p14:creationId xmlns:p14="http://schemas.microsoft.com/office/powerpoint/2010/main" val="2254406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09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73601" y="5692031"/>
            <a:ext cx="8156084" cy="917915"/>
          </a:xfrm>
        </p:spPr>
        <p:txBody>
          <a:bodyPr>
            <a:normAutofit fontScale="85000" lnSpcReduction="10000"/>
          </a:bodyPr>
          <a:lstStyle/>
          <a:p>
            <a:r>
              <a:rPr lang="en-GB" dirty="0">
                <a:latin typeface="Calibri"/>
                <a:cs typeface="Calibri"/>
              </a:rPr>
              <a:t>Fishing boats, beach users, storm drains and overflowing</a:t>
            </a:r>
            <a:br>
              <a:rPr lang="en-GB" dirty="0">
                <a:latin typeface="Calibri"/>
                <a:cs typeface="Calibri"/>
              </a:rPr>
            </a:br>
            <a:r>
              <a:rPr lang="en-GB" dirty="0">
                <a:latin typeface="Calibri"/>
                <a:cs typeface="Calibri"/>
              </a:rPr>
              <a:t>public waste bins are just a few examples</a:t>
            </a:r>
            <a:endParaRPr lang="en-US" dirty="0">
              <a:latin typeface="Calibri"/>
              <a:cs typeface="Calibri"/>
            </a:endParaRPr>
          </a:p>
        </p:txBody>
      </p:sp>
      <p:sp>
        <p:nvSpPr>
          <p:cNvPr id="8" name="Subtitle 2"/>
          <p:cNvSpPr txBox="1">
            <a:spLocks/>
          </p:cNvSpPr>
          <p:nvPr/>
        </p:nvSpPr>
        <p:spPr>
          <a:xfrm>
            <a:off x="381000" y="1054747"/>
            <a:ext cx="5954059" cy="328875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80000"/>
              </a:lnSpc>
              <a:buNone/>
            </a:pPr>
            <a:r>
              <a:rPr lang="en-US" sz="3500" b="1" dirty="0">
                <a:solidFill>
                  <a:srgbClr val="FF6600"/>
                </a:solidFill>
                <a:latin typeface="Calibri"/>
                <a:cs typeface="Calibri"/>
              </a:rPr>
              <a:t>Where does marine</a:t>
            </a:r>
            <a:br>
              <a:rPr lang="en-US" sz="3500" b="1" dirty="0">
                <a:solidFill>
                  <a:srgbClr val="FF6600"/>
                </a:solidFill>
                <a:latin typeface="Calibri"/>
                <a:cs typeface="Calibri"/>
              </a:rPr>
            </a:br>
            <a:r>
              <a:rPr lang="en-US" sz="3500" b="1" dirty="0">
                <a:solidFill>
                  <a:srgbClr val="FF6600"/>
                </a:solidFill>
                <a:latin typeface="Calibri"/>
                <a:cs typeface="Calibri"/>
              </a:rPr>
              <a:t>litter come from?</a:t>
            </a:r>
            <a:endParaRPr lang="en-US" sz="3500" dirty="0">
              <a:solidFill>
                <a:srgbClr val="FF6600"/>
              </a:solidFill>
              <a:latin typeface="Calibri"/>
              <a:cs typeface="Calibri"/>
            </a:endParaRPr>
          </a:p>
        </p:txBody>
      </p:sp>
      <p:pic>
        <p:nvPicPr>
          <p:cNvPr id="9" name="Picture 8" descr="BMF Logo 2 Blue.ai"/>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1000" y="261470"/>
            <a:ext cx="2075988" cy="664882"/>
          </a:xfrm>
          <a:prstGeom prst="rect">
            <a:avLst/>
          </a:prstGeom>
        </p:spPr>
      </p:pic>
      <p:pic>
        <p:nvPicPr>
          <p:cNvPr id="10" name="Picture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25777" y="324043"/>
            <a:ext cx="2860256" cy="2272720"/>
          </a:xfrm>
          <a:prstGeom prst="rect">
            <a:avLst/>
          </a:prstGeom>
          <a:solidFill>
            <a:srgbClr val="FFFFFF">
              <a:shade val="85000"/>
            </a:srgbClr>
          </a:solidFill>
          <a:ln w="19050" cap="sq" cmpd="sng">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Picture 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795397" y="2441503"/>
            <a:ext cx="3091420" cy="2318565"/>
          </a:xfrm>
          <a:prstGeom prst="rect">
            <a:avLst/>
          </a:prstGeom>
          <a:solidFill>
            <a:srgbClr val="FFFFFF">
              <a:shade val="85000"/>
            </a:srgbClr>
          </a:solidFill>
          <a:ln w="19050" cap="sq" cmpd="sng">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Picture 1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598169" y="3206888"/>
            <a:ext cx="3408184" cy="2273231"/>
          </a:xfrm>
          <a:prstGeom prst="rect">
            <a:avLst/>
          </a:prstGeom>
          <a:solidFill>
            <a:srgbClr val="FFFFFF">
              <a:shade val="85000"/>
            </a:srgbClr>
          </a:solidFill>
          <a:ln w="19050" cap="sq" cmpd="sng">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Picture 11"/>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73601" y="2243112"/>
            <a:ext cx="2759410" cy="2069558"/>
          </a:xfrm>
          <a:prstGeom prst="rect">
            <a:avLst/>
          </a:prstGeom>
          <a:solidFill>
            <a:srgbClr val="FFFFFF">
              <a:shade val="85000"/>
            </a:srgbClr>
          </a:solidFill>
          <a:ln w="19050" cap="sq" cmpd="sng">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TextBox 1"/>
          <p:cNvSpPr txBox="1"/>
          <p:nvPr/>
        </p:nvSpPr>
        <p:spPr>
          <a:xfrm>
            <a:off x="473601" y="3943337"/>
            <a:ext cx="1897270" cy="369332"/>
          </a:xfrm>
          <a:prstGeom prst="rect">
            <a:avLst/>
          </a:prstGeom>
          <a:noFill/>
        </p:spPr>
        <p:txBody>
          <a:bodyPr wrap="square" rtlCol="0">
            <a:spAutoFit/>
          </a:bodyPr>
          <a:lstStyle/>
          <a:p>
            <a:r>
              <a:rPr lang="en-GB" dirty="0">
                <a:solidFill>
                  <a:schemeClr val="bg1"/>
                </a:solidFill>
                <a:cs typeface="Calibri"/>
              </a:rPr>
              <a:t>Boats</a:t>
            </a:r>
            <a:endParaRPr lang="en-US" dirty="0">
              <a:solidFill>
                <a:schemeClr val="bg1"/>
              </a:solidFill>
            </a:endParaRPr>
          </a:p>
        </p:txBody>
      </p:sp>
      <p:sp>
        <p:nvSpPr>
          <p:cNvPr id="13" name="TextBox 12"/>
          <p:cNvSpPr txBox="1"/>
          <p:nvPr/>
        </p:nvSpPr>
        <p:spPr>
          <a:xfrm>
            <a:off x="3233011" y="3214537"/>
            <a:ext cx="1897270" cy="369332"/>
          </a:xfrm>
          <a:prstGeom prst="rect">
            <a:avLst/>
          </a:prstGeom>
          <a:noFill/>
        </p:spPr>
        <p:txBody>
          <a:bodyPr wrap="square" rtlCol="0">
            <a:spAutoFit/>
          </a:bodyPr>
          <a:lstStyle/>
          <a:p>
            <a:r>
              <a:rPr lang="en-GB" dirty="0">
                <a:solidFill>
                  <a:schemeClr val="bg1"/>
                </a:solidFill>
                <a:cs typeface="Calibri"/>
              </a:rPr>
              <a:t>Beach users</a:t>
            </a:r>
            <a:endParaRPr lang="en-US" dirty="0">
              <a:solidFill>
                <a:schemeClr val="bg1"/>
              </a:solidFill>
            </a:endParaRPr>
          </a:p>
        </p:txBody>
      </p:sp>
      <p:sp>
        <p:nvSpPr>
          <p:cNvPr id="14" name="TextBox 13"/>
          <p:cNvSpPr txBox="1"/>
          <p:nvPr/>
        </p:nvSpPr>
        <p:spPr>
          <a:xfrm>
            <a:off x="4425777" y="324043"/>
            <a:ext cx="1897270" cy="369332"/>
          </a:xfrm>
          <a:prstGeom prst="rect">
            <a:avLst/>
          </a:prstGeom>
          <a:noFill/>
        </p:spPr>
        <p:txBody>
          <a:bodyPr wrap="square" rtlCol="0">
            <a:spAutoFit/>
          </a:bodyPr>
          <a:lstStyle/>
          <a:p>
            <a:r>
              <a:rPr lang="en-GB" dirty="0">
                <a:solidFill>
                  <a:schemeClr val="bg1"/>
                </a:solidFill>
                <a:cs typeface="Calibri"/>
              </a:rPr>
              <a:t>Storm drains</a:t>
            </a:r>
            <a:endParaRPr lang="en-US" dirty="0">
              <a:solidFill>
                <a:schemeClr val="bg1"/>
              </a:solidFill>
            </a:endParaRPr>
          </a:p>
        </p:txBody>
      </p:sp>
      <p:sp>
        <p:nvSpPr>
          <p:cNvPr id="15" name="TextBox 14"/>
          <p:cNvSpPr txBox="1"/>
          <p:nvPr/>
        </p:nvSpPr>
        <p:spPr>
          <a:xfrm>
            <a:off x="5795397" y="2441503"/>
            <a:ext cx="1897270" cy="369332"/>
          </a:xfrm>
          <a:prstGeom prst="rect">
            <a:avLst/>
          </a:prstGeom>
          <a:noFill/>
        </p:spPr>
        <p:txBody>
          <a:bodyPr wrap="square" rtlCol="0">
            <a:spAutoFit/>
          </a:bodyPr>
          <a:lstStyle/>
          <a:p>
            <a:r>
              <a:rPr lang="en-GB" dirty="0">
                <a:solidFill>
                  <a:schemeClr val="bg1"/>
                </a:solidFill>
                <a:cs typeface="Calibri"/>
              </a:rPr>
              <a:t>Waste bins</a:t>
            </a:r>
            <a:endParaRPr lang="en-US" dirty="0">
              <a:solidFill>
                <a:schemeClr val="bg1"/>
              </a:solidFill>
            </a:endParaRPr>
          </a:p>
        </p:txBody>
      </p:sp>
      <p:pic>
        <p:nvPicPr>
          <p:cNvPr id="5" name="Picture 4" descr="Batteries.psd"/>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465395" y="3811725"/>
            <a:ext cx="1534613" cy="1432437"/>
          </a:xfrm>
          <a:prstGeom prst="rect">
            <a:avLst/>
          </a:prstGeom>
        </p:spPr>
      </p:pic>
      <p:pic>
        <p:nvPicPr>
          <p:cNvPr id="16" name="Picture 15"/>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flipH="1">
            <a:off x="6805720" y="520255"/>
            <a:ext cx="1196185" cy="2177588"/>
          </a:xfrm>
          <a:prstGeom prst="rect">
            <a:avLst/>
          </a:prstGeom>
        </p:spPr>
      </p:pic>
      <p:pic>
        <p:nvPicPr>
          <p:cNvPr id="17" name="Picture 16"/>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935735" y="1967974"/>
            <a:ext cx="935308" cy="1433491"/>
          </a:xfrm>
          <a:prstGeom prst="rect">
            <a:avLst/>
          </a:prstGeom>
        </p:spPr>
      </p:pic>
    </p:spTree>
    <p:extLst>
      <p:ext uri="{BB962C8B-B14F-4D97-AF65-F5344CB8AC3E}">
        <p14:creationId xmlns:p14="http://schemas.microsoft.com/office/powerpoint/2010/main" val="194456468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1433</TotalTime>
  <Words>1308</Words>
  <Application>Microsoft Macintosh PowerPoint</Application>
  <PresentationFormat>On-screen Show (4:3)</PresentationFormat>
  <Paragraphs>171</Paragraphs>
  <Slides>43</Slides>
  <Notes>27</Notes>
  <HiddenSlides>0</HiddenSlides>
  <MMClips>6</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43</vt:i4>
      </vt:variant>
    </vt:vector>
  </HeadingPairs>
  <TitlesOfParts>
    <vt:vector size="48" baseType="lpstr">
      <vt:lpstr>Arial</vt:lpstr>
      <vt:lpstr>Calibri</vt:lpstr>
      <vt:lpstr>Chalkboard</vt:lpstr>
      <vt:lpstr>Comic Sans MS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Rowena Taylor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Rowena Taylor</dc:creator>
  <cp:lastModifiedBy>Rowena Taylor</cp:lastModifiedBy>
  <cp:revision>235</cp:revision>
  <cp:lastPrinted>2018-03-13T11:18:01Z</cp:lastPrinted>
  <dcterms:created xsi:type="dcterms:W3CDTF">2016-06-07T08:52:10Z</dcterms:created>
  <dcterms:modified xsi:type="dcterms:W3CDTF">2021-06-22T12:35:47Z</dcterms:modified>
</cp:coreProperties>
</file>